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7" r:id="rId1"/>
    <p:sldMasterId id="2147483708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Gowun Batang" pitchFamily="2" charset="-127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2"/>
  </p:normalViewPr>
  <p:slideViewPr>
    <p:cSldViewPr snapToGrid="0">
      <p:cViewPr varScale="1">
        <p:scale>
          <a:sx n="158" d="100"/>
          <a:sy n="158" d="100"/>
        </p:scale>
        <p:origin x="36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26ef3f1b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26ef3f1b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275494607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275494607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275494607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2754946074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275494607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275494607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2754946074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2754946074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2754946074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2754946074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27549460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27549460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7f713b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27f713b2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275494607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275494607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275494607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275494607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275494607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275494607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275494607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275494607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275494607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275494607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75494607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75494607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ith header and footer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228600" y="2856025"/>
            <a:ext cx="18894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2"/>
          </p:nvPr>
        </p:nvSpPr>
        <p:spPr>
          <a:xfrm>
            <a:off x="228600" y="1680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3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228600" y="1909750"/>
            <a:ext cx="6232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4"/>
          </p:nvPr>
        </p:nvSpPr>
        <p:spPr>
          <a:xfrm>
            <a:off x="2400300" y="2856025"/>
            <a:ext cx="18894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5"/>
          </p:nvPr>
        </p:nvSpPr>
        <p:spPr>
          <a:xfrm>
            <a:off x="2400300" y="1680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6"/>
          </p:nvPr>
        </p:nvSpPr>
        <p:spPr>
          <a:xfrm>
            <a:off x="4572000" y="1680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7"/>
          </p:nvPr>
        </p:nvSpPr>
        <p:spPr>
          <a:xfrm>
            <a:off x="6743700" y="1680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64" name="Google Shape;64;p14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144">
          <p15:clr>
            <a:srgbClr val="E46962"/>
          </p15:clr>
        </p15:guide>
        <p15:guide id="4" pos="1512">
          <p15:clr>
            <a:srgbClr val="E46962"/>
          </p15:clr>
        </p15:guide>
        <p15:guide id="5" pos="4248">
          <p15:clr>
            <a:srgbClr val="E46962"/>
          </p15:clr>
        </p15:guide>
        <p15:guide id="6" pos="5616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28600" y="1909750"/>
            <a:ext cx="6232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cxnSp>
        <p:nvCxnSpPr>
          <p:cNvPr id="68" name="Google Shape;68;p15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228600" y="2866225"/>
            <a:ext cx="62328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144">
          <p15:clr>
            <a:srgbClr val="E46962"/>
          </p15:clr>
        </p15:guide>
        <p15:guide id="4" pos="1512">
          <p15:clr>
            <a:srgbClr val="E46962"/>
          </p15:clr>
        </p15:guide>
        <p15:guide id="5" pos="4248">
          <p15:clr>
            <a:srgbClr val="E46962"/>
          </p15:clr>
        </p15:guide>
        <p15:guide id="6" pos="5616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228600" y="2856025"/>
            <a:ext cx="18894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228600" y="1909750"/>
            <a:ext cx="6232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cxnSp>
        <p:nvCxnSpPr>
          <p:cNvPr id="74" name="Google Shape;74;p16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144">
          <p15:clr>
            <a:srgbClr val="E46962"/>
          </p15:clr>
        </p15:guide>
        <p15:guide id="4" pos="1512">
          <p15:clr>
            <a:srgbClr val="E46962"/>
          </p15:clr>
        </p15:guide>
        <p15:guide id="5" pos="4248">
          <p15:clr>
            <a:srgbClr val="E46962"/>
          </p15:clr>
        </p15:guide>
        <p15:guide id="6" pos="5616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ex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228600" y="167750"/>
            <a:ext cx="52578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79" name="Google Shape;79;p17"/>
          <p:cNvCxnSpPr/>
          <p:nvPr/>
        </p:nvCxnSpPr>
        <p:spPr>
          <a:xfrm>
            <a:off x="228600" y="478125"/>
            <a:ext cx="868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7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56">
          <p15:clr>
            <a:srgbClr val="E46962"/>
          </p15:clr>
        </p15:guide>
        <p15:guide id="2" pos="4752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ate sheet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2"/>
          </p:nvPr>
        </p:nvSpPr>
        <p:spPr>
          <a:xfrm>
            <a:off x="228600" y="1213525"/>
            <a:ext cx="27282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3"/>
          </p:nvPr>
        </p:nvSpPr>
        <p:spPr>
          <a:xfrm>
            <a:off x="3207900" y="1213525"/>
            <a:ext cx="27282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4"/>
          </p:nvPr>
        </p:nvSpPr>
        <p:spPr>
          <a:xfrm>
            <a:off x="6187200" y="1213525"/>
            <a:ext cx="27282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cxnSp>
        <p:nvCxnSpPr>
          <p:cNvPr id="88" name="Google Shape;88;p18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with footer" type="twoColTx">
  <p:cSld name="TITLE_AND_TWO_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22945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2"/>
          </p:nvPr>
        </p:nvSpPr>
        <p:spPr>
          <a:xfrm>
            <a:off x="22945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3"/>
          </p:nvPr>
        </p:nvSpPr>
        <p:spPr>
          <a:xfrm>
            <a:off x="315580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4"/>
          </p:nvPr>
        </p:nvSpPr>
        <p:spPr>
          <a:xfrm>
            <a:off x="315580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5"/>
          </p:nvPr>
        </p:nvSpPr>
        <p:spPr>
          <a:xfrm>
            <a:off x="608215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6"/>
          </p:nvPr>
        </p:nvSpPr>
        <p:spPr>
          <a:xfrm>
            <a:off x="608215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7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99" name="Google Shape;99;p19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ITLE_AND_TWO_COLUMNS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22945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2"/>
          </p:nvPr>
        </p:nvSpPr>
        <p:spPr>
          <a:xfrm>
            <a:off x="22945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3"/>
          </p:nvPr>
        </p:nvSpPr>
        <p:spPr>
          <a:xfrm>
            <a:off x="315580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4"/>
          </p:nvPr>
        </p:nvSpPr>
        <p:spPr>
          <a:xfrm>
            <a:off x="315580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5"/>
          </p:nvPr>
        </p:nvSpPr>
        <p:spPr>
          <a:xfrm>
            <a:off x="608215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6"/>
          </p:nvPr>
        </p:nvSpPr>
        <p:spPr>
          <a:xfrm>
            <a:off x="608215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cxnSp>
        <p:nvCxnSpPr>
          <p:cNvPr id="109" name="Google Shape;109;p20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TITLE_AND_TWO_COLUMNS_1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13" name="Google Shape;113;p21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24003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2286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3"/>
          </p:nvPr>
        </p:nvSpPr>
        <p:spPr>
          <a:xfrm>
            <a:off x="45720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4"/>
          </p:nvPr>
        </p:nvSpPr>
        <p:spPr>
          <a:xfrm>
            <a:off x="67437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5"/>
          </p:nvPr>
        </p:nvSpPr>
        <p:spPr>
          <a:xfrm>
            <a:off x="229450" y="21237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6"/>
          </p:nvPr>
        </p:nvSpPr>
        <p:spPr>
          <a:xfrm>
            <a:off x="2400300" y="21237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7"/>
          </p:nvPr>
        </p:nvSpPr>
        <p:spPr>
          <a:xfrm>
            <a:off x="4572000" y="21237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8"/>
          </p:nvPr>
        </p:nvSpPr>
        <p:spPr>
          <a:xfrm>
            <a:off x="6743700" y="2123775"/>
            <a:ext cx="1889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one column text">
  <p:cSld name="TITLE_AND_TWO_COLUMNS_1_2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5541900" cy="18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cxnSp>
        <p:nvCxnSpPr>
          <p:cNvPr id="125" name="Google Shape;125;p22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228600" y="2448075"/>
            <a:ext cx="55419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2"/>
          </p:nvPr>
        </p:nvSpPr>
        <p:spPr>
          <a:xfrm>
            <a:off x="228600" y="1798275"/>
            <a:ext cx="5541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ITLE_AND_TWO_COLUMNS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229450" y="3455950"/>
            <a:ext cx="4061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2"/>
          </p:nvPr>
        </p:nvSpPr>
        <p:spPr>
          <a:xfrm>
            <a:off x="229450" y="3127850"/>
            <a:ext cx="4061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cxnSp>
        <p:nvCxnSpPr>
          <p:cNvPr id="133" name="Google Shape;133;p23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23"/>
          <p:cNvSpPr txBox="1">
            <a:spLocks noGrp="1"/>
          </p:cNvSpPr>
          <p:nvPr>
            <p:ph type="body" idx="3"/>
          </p:nvPr>
        </p:nvSpPr>
        <p:spPr>
          <a:xfrm>
            <a:off x="4573675" y="3455950"/>
            <a:ext cx="4061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4573675" y="3127850"/>
            <a:ext cx="4061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ody text">
  <p:cSld name="CUSTOM_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5095525" y="922175"/>
            <a:ext cx="3440100" cy="12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2"/>
          </p:nvPr>
        </p:nvSpPr>
        <p:spPr>
          <a:xfrm>
            <a:off x="5095525" y="2801100"/>
            <a:ext cx="3440100" cy="8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3"/>
          </p:nvPr>
        </p:nvSpPr>
        <p:spPr>
          <a:xfrm>
            <a:off x="5095525" y="4013575"/>
            <a:ext cx="3440100" cy="5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4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142" name="Google Shape;142;p24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3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228600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2"/>
          </p:nvPr>
        </p:nvSpPr>
        <p:spPr>
          <a:xfrm>
            <a:off x="2400300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3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4"/>
          </p:nvPr>
        </p:nvSpPr>
        <p:spPr>
          <a:xfrm>
            <a:off x="6743700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5"/>
          </p:nvPr>
        </p:nvSpPr>
        <p:spPr>
          <a:xfrm>
            <a:off x="4572000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151" name="Google Shape;151;p25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text">
  <p:cSld name="TITLE_ONLY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370100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2"/>
          </p:nvPr>
        </p:nvSpPr>
        <p:spPr>
          <a:xfrm>
            <a:off x="2541453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3"/>
          </p:nvPr>
        </p:nvSpPr>
        <p:spPr>
          <a:xfrm>
            <a:off x="4713154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4"/>
          </p:nvPr>
        </p:nvSpPr>
        <p:spPr>
          <a:xfrm>
            <a:off x="6884852" y="3868750"/>
            <a:ext cx="18894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subTitle" idx="5"/>
          </p:nvPr>
        </p:nvSpPr>
        <p:spPr>
          <a:xfrm>
            <a:off x="370100" y="495319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6"/>
          </p:nvPr>
        </p:nvSpPr>
        <p:spPr>
          <a:xfrm>
            <a:off x="2541450" y="495319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7"/>
          </p:nvPr>
        </p:nvSpPr>
        <p:spPr>
          <a:xfrm>
            <a:off x="4712800" y="495319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8"/>
          </p:nvPr>
        </p:nvSpPr>
        <p:spPr>
          <a:xfrm>
            <a:off x="6884150" y="495319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9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163" name="Google Shape;163;p26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_ONLY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1"/>
          </p:nvPr>
        </p:nvSpPr>
        <p:spPr>
          <a:xfrm>
            <a:off x="1456800" y="1790719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ubTitle" idx="2"/>
          </p:nvPr>
        </p:nvSpPr>
        <p:spPr>
          <a:xfrm>
            <a:off x="3628150" y="1790719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3"/>
          </p:nvPr>
        </p:nvSpPr>
        <p:spPr>
          <a:xfrm>
            <a:off x="5799500" y="1790719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subTitle" idx="4"/>
          </p:nvPr>
        </p:nvSpPr>
        <p:spPr>
          <a:xfrm>
            <a:off x="5799500" y="3234832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170" name="Google Shape;170;p27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7"/>
          <p:cNvSpPr txBox="1">
            <a:spLocks noGrp="1"/>
          </p:cNvSpPr>
          <p:nvPr>
            <p:ph type="subTitle" idx="5"/>
          </p:nvPr>
        </p:nvSpPr>
        <p:spPr>
          <a:xfrm>
            <a:off x="1456800" y="3234832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ubTitle" idx="6"/>
          </p:nvPr>
        </p:nvSpPr>
        <p:spPr>
          <a:xfrm>
            <a:off x="3628150" y="3234832"/>
            <a:ext cx="1889400" cy="10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229450" y="332175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V">
  <p:cSld name="CUSTOM_5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24003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2"/>
          </p:nvPr>
        </p:nvSpPr>
        <p:spPr>
          <a:xfrm>
            <a:off x="2286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229450" y="332175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3"/>
          </p:nvPr>
        </p:nvSpPr>
        <p:spPr>
          <a:xfrm>
            <a:off x="45720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4"/>
          </p:nvPr>
        </p:nvSpPr>
        <p:spPr>
          <a:xfrm>
            <a:off x="6743700" y="2448075"/>
            <a:ext cx="1889400" cy="20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subTitle" idx="5"/>
          </p:nvPr>
        </p:nvSpPr>
        <p:spPr>
          <a:xfrm>
            <a:off x="4572000" y="1585625"/>
            <a:ext cx="40611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subTitle" idx="6"/>
          </p:nvPr>
        </p:nvSpPr>
        <p:spPr>
          <a:xfrm>
            <a:off x="228600" y="1585625"/>
            <a:ext cx="40611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body" idx="7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184" name="Google Shape;184;p28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footer">
  <p:cSld name="CUSTOM">
    <p:bg>
      <p:bgPr>
        <a:solidFill>
          <a:schemeClr val="dk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225750" y="369625"/>
            <a:ext cx="8692500" cy="43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89" name="Google Shape;189;p29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main point">
  <p:cSld name="CUSTOM_10">
    <p:bg>
      <p:bgPr>
        <a:solidFill>
          <a:schemeClr val="dk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225750" y="369625"/>
            <a:ext cx="8692500" cy="43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title" idx="2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194" name="Google Shape;194;p30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6">
    <p:bg>
      <p:bgPr>
        <a:solidFill>
          <a:schemeClr val="dk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225750" y="1212350"/>
            <a:ext cx="8692500" cy="3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99" name="Google Shape;199;p31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1"/>
          <p:cNvCxnSpPr/>
          <p:nvPr/>
        </p:nvCxnSpPr>
        <p:spPr>
          <a:xfrm rot="10800000" flipH="1">
            <a:off x="225750" y="12123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with footer">
  <p:cSld name="CUSTOM_7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title"/>
          </p:nvPr>
        </p:nvSpPr>
        <p:spPr>
          <a:xfrm>
            <a:off x="228600" y="665825"/>
            <a:ext cx="57534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2"/>
          <p:cNvSpPr>
            <a:spLocks noGrp="1"/>
          </p:cNvSpPr>
          <p:nvPr>
            <p:ph type="pic" idx="2"/>
          </p:nvPr>
        </p:nvSpPr>
        <p:spPr>
          <a:xfrm>
            <a:off x="6777063" y="1017650"/>
            <a:ext cx="1582800" cy="15828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06" name="Google Shape;206;p32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CUSTOM_7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09" name="Google Shape;209;p33"/>
          <p:cNvSpPr/>
          <p:nvPr/>
        </p:nvSpPr>
        <p:spPr>
          <a:xfrm>
            <a:off x="7005675" y="789050"/>
            <a:ext cx="1582800" cy="158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/>
          </p:nvPr>
        </p:nvSpPr>
        <p:spPr>
          <a:xfrm>
            <a:off x="228600" y="665825"/>
            <a:ext cx="57534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3"/>
          <p:cNvSpPr>
            <a:spLocks noGrp="1"/>
          </p:cNvSpPr>
          <p:nvPr>
            <p:ph type="pic" idx="2"/>
          </p:nvPr>
        </p:nvSpPr>
        <p:spPr>
          <a:xfrm>
            <a:off x="6777063" y="1017650"/>
            <a:ext cx="1582800" cy="15828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12" name="Google Shape;212;p33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8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15" name="Google Shape;215;p34"/>
          <p:cNvSpPr txBox="1">
            <a:spLocks noGrp="1"/>
          </p:cNvSpPr>
          <p:nvPr>
            <p:ph type="title"/>
          </p:nvPr>
        </p:nvSpPr>
        <p:spPr>
          <a:xfrm>
            <a:off x="228600" y="1549575"/>
            <a:ext cx="79380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17" name="Google Shape;217;p34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8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220" name="Google Shape;220;p35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229450" y="332175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8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224" name="Google Shape;224;p36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36"/>
          <p:cNvSpPr txBox="1">
            <a:spLocks noGrp="1"/>
          </p:cNvSpPr>
          <p:nvPr>
            <p:ph type="title"/>
          </p:nvPr>
        </p:nvSpPr>
        <p:spPr>
          <a:xfrm>
            <a:off x="228600" y="2236650"/>
            <a:ext cx="35514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with footer">
  <p:cSld name="ONE_COLUMN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228600" y="2236650"/>
            <a:ext cx="35514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4572000" y="1004700"/>
            <a:ext cx="4343400" cy="31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body" idx="2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31" name="Google Shape;231;p37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ection title and description">
  <p:cSld name="ONE_COLUMN_TEXT_2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228600" y="2236650"/>
            <a:ext cx="35514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35" name="Google Shape;235;p38"/>
          <p:cNvSpPr txBox="1">
            <a:spLocks noGrp="1"/>
          </p:cNvSpPr>
          <p:nvPr>
            <p:ph type="subTitle" idx="1"/>
          </p:nvPr>
        </p:nvSpPr>
        <p:spPr>
          <a:xfrm>
            <a:off x="4572000" y="1004700"/>
            <a:ext cx="4343400" cy="31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236" name="Google Shape;236;p38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ONE_COLUMN_TEXT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>
            <a:off x="228600" y="2089772"/>
            <a:ext cx="35514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40" name="Google Shape;240;p39"/>
          <p:cNvSpPr txBox="1">
            <a:spLocks noGrp="1"/>
          </p:cNvSpPr>
          <p:nvPr>
            <p:ph type="subTitle" idx="1"/>
          </p:nvPr>
        </p:nvSpPr>
        <p:spPr>
          <a:xfrm>
            <a:off x="6074275" y="1004700"/>
            <a:ext cx="2558700" cy="31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subTitle" idx="2"/>
          </p:nvPr>
        </p:nvSpPr>
        <p:spPr>
          <a:xfrm>
            <a:off x="4292700" y="1004700"/>
            <a:ext cx="1671000" cy="31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1pPr>
            <a:lvl2pPr lvl="1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r"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3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43" name="Google Shape;243;p39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with footer">
  <p:cSld name="CUSTOM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>
            <a:off x="229450" y="332175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body" idx="1"/>
          </p:nvPr>
        </p:nvSpPr>
        <p:spPr>
          <a:xfrm>
            <a:off x="229450" y="1294950"/>
            <a:ext cx="35661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body" idx="2"/>
          </p:nvPr>
        </p:nvSpPr>
        <p:spPr>
          <a:xfrm>
            <a:off x="4572850" y="1294950"/>
            <a:ext cx="35661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body" idx="3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50" name="Google Shape;250;p40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4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>
            <a:off x="229450" y="332175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54" name="Google Shape;254;p41"/>
          <p:cNvSpPr txBox="1">
            <a:spLocks noGrp="1"/>
          </p:cNvSpPr>
          <p:nvPr>
            <p:ph type="body" idx="1"/>
          </p:nvPr>
        </p:nvSpPr>
        <p:spPr>
          <a:xfrm>
            <a:off x="229450" y="1294950"/>
            <a:ext cx="35661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41"/>
          <p:cNvSpPr txBox="1">
            <a:spLocks noGrp="1"/>
          </p:cNvSpPr>
          <p:nvPr>
            <p:ph type="body" idx="2"/>
          </p:nvPr>
        </p:nvSpPr>
        <p:spPr>
          <a:xfrm>
            <a:off x="4572850" y="1294950"/>
            <a:ext cx="35661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56" name="Google Shape;256;p41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 boards">
  <p:cSld name="CUSTOM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subTitle" idx="1"/>
          </p:nvPr>
        </p:nvSpPr>
        <p:spPr>
          <a:xfrm>
            <a:off x="228600" y="164350"/>
            <a:ext cx="35142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2"/>
          <p:cNvSpPr>
            <a:spLocks noGrp="1"/>
          </p:cNvSpPr>
          <p:nvPr>
            <p:ph type="pic" idx="2"/>
          </p:nvPr>
        </p:nvSpPr>
        <p:spPr>
          <a:xfrm>
            <a:off x="228600" y="1870200"/>
            <a:ext cx="2024400" cy="23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42"/>
          <p:cNvSpPr>
            <a:spLocks noGrp="1"/>
          </p:cNvSpPr>
          <p:nvPr>
            <p:ph type="pic" idx="3"/>
          </p:nvPr>
        </p:nvSpPr>
        <p:spPr>
          <a:xfrm>
            <a:off x="3864875" y="1870200"/>
            <a:ext cx="3561900" cy="23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42"/>
          <p:cNvSpPr>
            <a:spLocks noGrp="1"/>
          </p:cNvSpPr>
          <p:nvPr>
            <p:ph type="pic" idx="4"/>
          </p:nvPr>
        </p:nvSpPr>
        <p:spPr>
          <a:xfrm>
            <a:off x="7547700" y="1870200"/>
            <a:ext cx="1367700" cy="23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42"/>
          <p:cNvSpPr>
            <a:spLocks noGrp="1"/>
          </p:cNvSpPr>
          <p:nvPr>
            <p:ph type="pic" idx="5"/>
          </p:nvPr>
        </p:nvSpPr>
        <p:spPr>
          <a:xfrm>
            <a:off x="2375088" y="1870200"/>
            <a:ext cx="1367700" cy="231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42"/>
          <p:cNvSpPr txBox="1">
            <a:spLocks noGrp="1"/>
          </p:cNvSpPr>
          <p:nvPr>
            <p:ph type="body" idx="6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body" idx="7"/>
          </p:nvPr>
        </p:nvSpPr>
        <p:spPr>
          <a:xfrm>
            <a:off x="228600" y="593650"/>
            <a:ext cx="3514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66" name="Google Shape;266;p42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 boards">
  <p:cSld name="CUSTOM_1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subTitle" idx="1"/>
          </p:nvPr>
        </p:nvSpPr>
        <p:spPr>
          <a:xfrm>
            <a:off x="228600" y="164350"/>
            <a:ext cx="35142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3"/>
          <p:cNvSpPr>
            <a:spLocks noGrp="1"/>
          </p:cNvSpPr>
          <p:nvPr>
            <p:ph type="pic" idx="2"/>
          </p:nvPr>
        </p:nvSpPr>
        <p:spPr>
          <a:xfrm>
            <a:off x="228600" y="1617150"/>
            <a:ext cx="2820300" cy="28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43"/>
          <p:cNvSpPr>
            <a:spLocks noGrp="1"/>
          </p:cNvSpPr>
          <p:nvPr>
            <p:ph type="pic" idx="3"/>
          </p:nvPr>
        </p:nvSpPr>
        <p:spPr>
          <a:xfrm>
            <a:off x="3161800" y="1617150"/>
            <a:ext cx="2820300" cy="28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43"/>
          <p:cNvSpPr>
            <a:spLocks noGrp="1"/>
          </p:cNvSpPr>
          <p:nvPr>
            <p:ph type="pic" idx="4"/>
          </p:nvPr>
        </p:nvSpPr>
        <p:spPr>
          <a:xfrm>
            <a:off x="6095000" y="1617150"/>
            <a:ext cx="2820300" cy="28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43"/>
          <p:cNvSpPr txBox="1">
            <a:spLocks noGrp="1"/>
          </p:cNvSpPr>
          <p:nvPr>
            <p:ph type="body" idx="5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274" name="Google Shape;274;p43"/>
          <p:cNvSpPr txBox="1">
            <a:spLocks noGrp="1"/>
          </p:cNvSpPr>
          <p:nvPr>
            <p:ph type="body" idx="6"/>
          </p:nvPr>
        </p:nvSpPr>
        <p:spPr>
          <a:xfrm>
            <a:off x="228600" y="593650"/>
            <a:ext cx="3514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75" name="Google Shape;275;p43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 boards">
  <p:cSld name="CUSTOM_1_1_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subTitle" idx="1"/>
          </p:nvPr>
        </p:nvSpPr>
        <p:spPr>
          <a:xfrm>
            <a:off x="228600" y="164350"/>
            <a:ext cx="35142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4"/>
          <p:cNvSpPr>
            <a:spLocks noGrp="1"/>
          </p:cNvSpPr>
          <p:nvPr>
            <p:ph type="pic" idx="2"/>
          </p:nvPr>
        </p:nvSpPr>
        <p:spPr>
          <a:xfrm>
            <a:off x="4633050" y="1617150"/>
            <a:ext cx="4282500" cy="28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80" name="Google Shape;280;p44"/>
          <p:cNvSpPr>
            <a:spLocks noGrp="1"/>
          </p:cNvSpPr>
          <p:nvPr>
            <p:ph type="pic" idx="3"/>
          </p:nvPr>
        </p:nvSpPr>
        <p:spPr>
          <a:xfrm>
            <a:off x="228600" y="1617150"/>
            <a:ext cx="4282500" cy="28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81" name="Google Shape;281;p44"/>
          <p:cNvSpPr txBox="1">
            <a:spLocks noGrp="1"/>
          </p:cNvSpPr>
          <p:nvPr>
            <p:ph type="body" idx="4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body" idx="5"/>
          </p:nvPr>
        </p:nvSpPr>
        <p:spPr>
          <a:xfrm>
            <a:off x="228600" y="593650"/>
            <a:ext cx="3514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83" name="Google Shape;283;p44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 boards vertical">
  <p:cSld name="CUSTOM_1_1_1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>
            <a:spLocks noGrp="1"/>
          </p:cNvSpPr>
          <p:nvPr>
            <p:ph type="pic" idx="2"/>
          </p:nvPr>
        </p:nvSpPr>
        <p:spPr>
          <a:xfrm>
            <a:off x="3161800" y="164350"/>
            <a:ext cx="28203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45"/>
          <p:cNvSpPr>
            <a:spLocks noGrp="1"/>
          </p:cNvSpPr>
          <p:nvPr>
            <p:ph type="pic" idx="3"/>
          </p:nvPr>
        </p:nvSpPr>
        <p:spPr>
          <a:xfrm>
            <a:off x="6095100" y="164350"/>
            <a:ext cx="28203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45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subTitle" idx="1"/>
          </p:nvPr>
        </p:nvSpPr>
        <p:spPr>
          <a:xfrm>
            <a:off x="228600" y="164350"/>
            <a:ext cx="28203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body" idx="4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body" idx="5"/>
          </p:nvPr>
        </p:nvSpPr>
        <p:spPr>
          <a:xfrm>
            <a:off x="228600" y="593650"/>
            <a:ext cx="21714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291" name="Google Shape;291;p45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square image board">
  <p:cSld name="CUSTOM_1_1_1_1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>
            <a:spLocks noGrp="1"/>
          </p:cNvSpPr>
          <p:nvPr>
            <p:ph type="pic" idx="2"/>
          </p:nvPr>
        </p:nvSpPr>
        <p:spPr>
          <a:xfrm>
            <a:off x="4569950" y="164350"/>
            <a:ext cx="43431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47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98" name="Google Shape;298;p47"/>
          <p:cNvSpPr txBox="1">
            <a:spLocks noGrp="1"/>
          </p:cNvSpPr>
          <p:nvPr>
            <p:ph type="subTitle" idx="1"/>
          </p:nvPr>
        </p:nvSpPr>
        <p:spPr>
          <a:xfrm>
            <a:off x="228600" y="164350"/>
            <a:ext cx="28203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3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body" idx="4"/>
          </p:nvPr>
        </p:nvSpPr>
        <p:spPr>
          <a:xfrm>
            <a:off x="228600" y="593650"/>
            <a:ext cx="21714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301" name="Google Shape;301;p47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landscape image board">
  <p:cSld name="CUSTOM_1_1_1_1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>
            <a:spLocks noGrp="1"/>
          </p:cNvSpPr>
          <p:nvPr>
            <p:ph type="pic" idx="2"/>
          </p:nvPr>
        </p:nvSpPr>
        <p:spPr>
          <a:xfrm>
            <a:off x="3161800" y="164350"/>
            <a:ext cx="57513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48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subTitle" idx="1"/>
          </p:nvPr>
        </p:nvSpPr>
        <p:spPr>
          <a:xfrm>
            <a:off x="228600" y="3290275"/>
            <a:ext cx="28203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body" idx="3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body" idx="4"/>
          </p:nvPr>
        </p:nvSpPr>
        <p:spPr>
          <a:xfrm>
            <a:off x="228600" y="3719575"/>
            <a:ext cx="21714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308" name="Google Shape;308;p48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, body and image">
  <p:cSld name="CUSTOM_1_1_1_1_1_1_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>
            <a:spLocks noGrp="1"/>
          </p:cNvSpPr>
          <p:nvPr>
            <p:ph type="pic" idx="2"/>
          </p:nvPr>
        </p:nvSpPr>
        <p:spPr>
          <a:xfrm>
            <a:off x="3161800" y="164350"/>
            <a:ext cx="57513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49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body" idx="3"/>
          </p:nvPr>
        </p:nvSpPr>
        <p:spPr>
          <a:xfrm>
            <a:off x="228600" y="3719575"/>
            <a:ext cx="21714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314" name="Google Shape;314;p49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Google Shape;315;p49"/>
          <p:cNvSpPr txBox="1">
            <a:spLocks noGrp="1"/>
          </p:cNvSpPr>
          <p:nvPr>
            <p:ph type="title"/>
          </p:nvPr>
        </p:nvSpPr>
        <p:spPr>
          <a:xfrm>
            <a:off x="228600" y="164350"/>
            <a:ext cx="2670300" cy="28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_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52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1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33" name="Google Shape;333;p53"/>
          <p:cNvSpPr>
            <a:spLocks noGrp="1"/>
          </p:cNvSpPr>
          <p:nvPr>
            <p:ph type="pic" idx="2"/>
          </p:nvPr>
        </p:nvSpPr>
        <p:spPr>
          <a:xfrm>
            <a:off x="4633050" y="1196050"/>
            <a:ext cx="4282500" cy="17610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53"/>
          <p:cNvSpPr>
            <a:spLocks noGrp="1"/>
          </p:cNvSpPr>
          <p:nvPr>
            <p:ph type="pic" idx="3"/>
          </p:nvPr>
        </p:nvSpPr>
        <p:spPr>
          <a:xfrm>
            <a:off x="228600" y="1196050"/>
            <a:ext cx="4282500" cy="1761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35" name="Google Shape;335;p53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6" name="Google Shape;336;p53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body" idx="1"/>
          </p:nvPr>
        </p:nvSpPr>
        <p:spPr>
          <a:xfrm>
            <a:off x="229450" y="3455950"/>
            <a:ext cx="4061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subTitle" idx="4"/>
          </p:nvPr>
        </p:nvSpPr>
        <p:spPr>
          <a:xfrm>
            <a:off x="229450" y="3127850"/>
            <a:ext cx="4061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5"/>
          </p:nvPr>
        </p:nvSpPr>
        <p:spPr>
          <a:xfrm>
            <a:off x="4633050" y="3455950"/>
            <a:ext cx="4061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subTitle" idx="6"/>
          </p:nvPr>
        </p:nvSpPr>
        <p:spPr>
          <a:xfrm>
            <a:off x="4633050" y="3127850"/>
            <a:ext cx="4061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11_1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343" name="Google Shape;343;p54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4" name="Google Shape;344;p54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>
            <a:spLocks noGrp="1"/>
          </p:cNvSpPr>
          <p:nvPr>
            <p:ph type="pic" idx="2"/>
          </p:nvPr>
        </p:nvSpPr>
        <p:spPr>
          <a:xfrm>
            <a:off x="228600" y="1196050"/>
            <a:ext cx="2820300" cy="17610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54"/>
          <p:cNvSpPr>
            <a:spLocks noGrp="1"/>
          </p:cNvSpPr>
          <p:nvPr>
            <p:ph type="pic" idx="3"/>
          </p:nvPr>
        </p:nvSpPr>
        <p:spPr>
          <a:xfrm>
            <a:off x="3161800" y="1196050"/>
            <a:ext cx="2820300" cy="17610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54"/>
          <p:cNvSpPr>
            <a:spLocks noGrp="1"/>
          </p:cNvSpPr>
          <p:nvPr>
            <p:ph type="pic" idx="4"/>
          </p:nvPr>
        </p:nvSpPr>
        <p:spPr>
          <a:xfrm>
            <a:off x="6095000" y="1196050"/>
            <a:ext cx="2820300" cy="17610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54"/>
          <p:cNvSpPr txBox="1">
            <a:spLocks noGrp="1"/>
          </p:cNvSpPr>
          <p:nvPr>
            <p:ph type="body" idx="1"/>
          </p:nvPr>
        </p:nvSpPr>
        <p:spPr>
          <a:xfrm>
            <a:off x="22945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54"/>
          <p:cNvSpPr txBox="1">
            <a:spLocks noGrp="1"/>
          </p:cNvSpPr>
          <p:nvPr>
            <p:ph type="subTitle" idx="5"/>
          </p:nvPr>
        </p:nvSpPr>
        <p:spPr>
          <a:xfrm>
            <a:off x="22945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350" name="Google Shape;350;p54"/>
          <p:cNvSpPr txBox="1">
            <a:spLocks noGrp="1"/>
          </p:cNvSpPr>
          <p:nvPr>
            <p:ph type="body" idx="6"/>
          </p:nvPr>
        </p:nvSpPr>
        <p:spPr>
          <a:xfrm>
            <a:off x="315580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51" name="Google Shape;351;p54"/>
          <p:cNvSpPr txBox="1">
            <a:spLocks noGrp="1"/>
          </p:cNvSpPr>
          <p:nvPr>
            <p:ph type="subTitle" idx="7"/>
          </p:nvPr>
        </p:nvSpPr>
        <p:spPr>
          <a:xfrm>
            <a:off x="315580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352" name="Google Shape;352;p54"/>
          <p:cNvSpPr txBox="1">
            <a:spLocks noGrp="1"/>
          </p:cNvSpPr>
          <p:nvPr>
            <p:ph type="body" idx="8"/>
          </p:nvPr>
        </p:nvSpPr>
        <p:spPr>
          <a:xfrm>
            <a:off x="6082150" y="3455951"/>
            <a:ext cx="2834100" cy="1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53" name="Google Shape;353;p54"/>
          <p:cNvSpPr txBox="1">
            <a:spLocks noGrp="1"/>
          </p:cNvSpPr>
          <p:nvPr>
            <p:ph type="subTitle" idx="9"/>
          </p:nvPr>
        </p:nvSpPr>
        <p:spPr>
          <a:xfrm>
            <a:off x="6082150" y="3127850"/>
            <a:ext cx="28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 with footer">
  <p:cSld name="CUSTOM_1_1_1_1_1_1_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"/>
          <p:cNvSpPr>
            <a:spLocks noGrp="1"/>
          </p:cNvSpPr>
          <p:nvPr>
            <p:ph type="pic" idx="2"/>
          </p:nvPr>
        </p:nvSpPr>
        <p:spPr>
          <a:xfrm>
            <a:off x="228600" y="164350"/>
            <a:ext cx="86844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55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57" name="Google Shape;357;p55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358" name="Google Shape;358;p55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1_1_1_1_1_1_1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6"/>
          <p:cNvSpPr>
            <a:spLocks noGrp="1"/>
          </p:cNvSpPr>
          <p:nvPr>
            <p:ph type="pic" idx="2"/>
          </p:nvPr>
        </p:nvSpPr>
        <p:spPr>
          <a:xfrm>
            <a:off x="228600" y="164350"/>
            <a:ext cx="86844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56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362" name="Google Shape;362;p56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365" name="Google Shape;365;p57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57"/>
          <p:cNvSpPr>
            <a:spLocks noGrp="1"/>
          </p:cNvSpPr>
          <p:nvPr>
            <p:ph type="pic" idx="2"/>
          </p:nvPr>
        </p:nvSpPr>
        <p:spPr>
          <a:xfrm>
            <a:off x="228600" y="2598025"/>
            <a:ext cx="2024400" cy="18711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57"/>
          <p:cNvSpPr>
            <a:spLocks noGrp="1"/>
          </p:cNvSpPr>
          <p:nvPr>
            <p:ph type="pic" idx="3"/>
          </p:nvPr>
        </p:nvSpPr>
        <p:spPr>
          <a:xfrm>
            <a:off x="3864875" y="2598025"/>
            <a:ext cx="3561900" cy="18711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57"/>
          <p:cNvSpPr>
            <a:spLocks noGrp="1"/>
          </p:cNvSpPr>
          <p:nvPr>
            <p:ph type="pic" idx="4"/>
          </p:nvPr>
        </p:nvSpPr>
        <p:spPr>
          <a:xfrm>
            <a:off x="7547700" y="2598025"/>
            <a:ext cx="1367700" cy="18711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57"/>
          <p:cNvSpPr>
            <a:spLocks noGrp="1"/>
          </p:cNvSpPr>
          <p:nvPr>
            <p:ph type="pic" idx="5"/>
          </p:nvPr>
        </p:nvSpPr>
        <p:spPr>
          <a:xfrm>
            <a:off x="2375088" y="2598025"/>
            <a:ext cx="1367700" cy="1871100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57"/>
          <p:cNvSpPr>
            <a:spLocks noGrp="1"/>
          </p:cNvSpPr>
          <p:nvPr>
            <p:ph type="pic" idx="6"/>
          </p:nvPr>
        </p:nvSpPr>
        <p:spPr>
          <a:xfrm>
            <a:off x="228600" y="1038850"/>
            <a:ext cx="1003500" cy="145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57"/>
          <p:cNvSpPr>
            <a:spLocks noGrp="1"/>
          </p:cNvSpPr>
          <p:nvPr>
            <p:ph type="pic" idx="7"/>
          </p:nvPr>
        </p:nvSpPr>
        <p:spPr>
          <a:xfrm>
            <a:off x="6745975" y="1038850"/>
            <a:ext cx="2169600" cy="145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p57"/>
          <p:cNvSpPr>
            <a:spLocks noGrp="1"/>
          </p:cNvSpPr>
          <p:nvPr>
            <p:ph type="pic" idx="8"/>
          </p:nvPr>
        </p:nvSpPr>
        <p:spPr>
          <a:xfrm>
            <a:off x="1354150" y="1038850"/>
            <a:ext cx="1502400" cy="145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57"/>
          <p:cNvSpPr>
            <a:spLocks noGrp="1"/>
          </p:cNvSpPr>
          <p:nvPr>
            <p:ph type="pic" idx="9"/>
          </p:nvPr>
        </p:nvSpPr>
        <p:spPr>
          <a:xfrm>
            <a:off x="2981410" y="1038850"/>
            <a:ext cx="2196300" cy="145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57"/>
          <p:cNvSpPr>
            <a:spLocks noGrp="1"/>
          </p:cNvSpPr>
          <p:nvPr>
            <p:ph type="pic" idx="13"/>
          </p:nvPr>
        </p:nvSpPr>
        <p:spPr>
          <a:xfrm>
            <a:off x="5311004" y="1038850"/>
            <a:ext cx="1301700" cy="145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image">
  <p:cSld name="CUSTOM_2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8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78" name="Google Shape;378;p58"/>
          <p:cNvSpPr>
            <a:spLocks noGrp="1"/>
          </p:cNvSpPr>
          <p:nvPr>
            <p:ph type="pic" idx="2"/>
          </p:nvPr>
        </p:nvSpPr>
        <p:spPr>
          <a:xfrm>
            <a:off x="228600" y="164350"/>
            <a:ext cx="5751300" cy="4304700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58"/>
          <p:cNvSpPr txBox="1">
            <a:spLocks noGrp="1"/>
          </p:cNvSpPr>
          <p:nvPr>
            <p:ph type="title"/>
          </p:nvPr>
        </p:nvSpPr>
        <p:spPr>
          <a:xfrm>
            <a:off x="6095100" y="321875"/>
            <a:ext cx="2820300" cy="15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8"/>
          <p:cNvSpPr txBox="1">
            <a:spLocks noGrp="1"/>
          </p:cNvSpPr>
          <p:nvPr>
            <p:ph type="subTitle" idx="1"/>
          </p:nvPr>
        </p:nvSpPr>
        <p:spPr>
          <a:xfrm>
            <a:off x="6095100" y="1842575"/>
            <a:ext cx="2820300" cy="26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8"/>
          <p:cNvSpPr txBox="1">
            <a:spLocks noGrp="1"/>
          </p:cNvSpPr>
          <p:nvPr>
            <p:ph type="body" idx="3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cxnSp>
        <p:nvCxnSpPr>
          <p:cNvPr id="382" name="Google Shape;382;p58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2_1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385" name="Google Shape;385;p59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Google Shape;386;p59"/>
          <p:cNvSpPr txBox="1">
            <a:spLocks noGrp="1"/>
          </p:cNvSpPr>
          <p:nvPr>
            <p:ph type="title" hasCustomPrompt="1"/>
          </p:nvPr>
        </p:nvSpPr>
        <p:spPr>
          <a:xfrm>
            <a:off x="225750" y="1212350"/>
            <a:ext cx="8606700" cy="43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9pPr>
          </a:lstStyle>
          <a:p>
            <a:r>
              <a:t>xx%</a:t>
            </a:r>
          </a:p>
        </p:txBody>
      </p:sp>
      <p:cxnSp>
        <p:nvCxnSpPr>
          <p:cNvPr id="387" name="Google Shape;387;p59"/>
          <p:cNvCxnSpPr/>
          <p:nvPr/>
        </p:nvCxnSpPr>
        <p:spPr>
          <a:xfrm rot="10800000" flipH="1">
            <a:off x="225750" y="12123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8" name="Google Shape;388;p59"/>
          <p:cNvSpPr txBox="1">
            <a:spLocks noGrp="1"/>
          </p:cNvSpPr>
          <p:nvPr>
            <p:ph type="body" idx="1"/>
          </p:nvPr>
        </p:nvSpPr>
        <p:spPr>
          <a:xfrm>
            <a:off x="228600" y="578150"/>
            <a:ext cx="86925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2_1_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391" name="Google Shape;391;p60"/>
          <p:cNvCxnSpPr/>
          <p:nvPr/>
        </p:nvCxnSpPr>
        <p:spPr>
          <a:xfrm rot="10800000" flipH="1">
            <a:off x="225750" y="4678950"/>
            <a:ext cx="86925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60"/>
          <p:cNvSpPr txBox="1">
            <a:spLocks noGrp="1"/>
          </p:cNvSpPr>
          <p:nvPr>
            <p:ph type="body" idx="1"/>
          </p:nvPr>
        </p:nvSpPr>
        <p:spPr>
          <a:xfrm>
            <a:off x="228600" y="3719575"/>
            <a:ext cx="3942600" cy="74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9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wun Batang"/>
              <a:buNone/>
              <a:defRPr sz="36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wun Batang"/>
              <a:buNone/>
              <a:defRPr sz="28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2947825"/>
            <a:ext cx="85206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●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○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■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●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○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■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●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○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wun Batang"/>
              <a:buChar char="■"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lvl="1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lvl="2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lvl="3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lvl="4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lvl="5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lvl="6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lvl="7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lvl="8" algn="r" rtl="0">
              <a:buNone/>
              <a:defRPr sz="900">
                <a:solidFill>
                  <a:schemeClr val="dk1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E46962"/>
          </p15:clr>
        </p15:guide>
        <p15:guide id="2" pos="5616">
          <p15:clr>
            <a:srgbClr val="E46962"/>
          </p15:clr>
        </p15:guide>
        <p15:guide id="3" orient="horz" pos="10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2"/>
          <p:cNvSpPr txBox="1">
            <a:spLocks noGrp="1"/>
          </p:cNvSpPr>
          <p:nvPr>
            <p:ph type="title"/>
          </p:nvPr>
        </p:nvSpPr>
        <p:spPr>
          <a:xfrm>
            <a:off x="228600" y="1395450"/>
            <a:ext cx="8686800" cy="27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3700" i="1"/>
              <a:t>TPP-Gaze</a:t>
            </a:r>
            <a:r>
              <a:rPr lang="en" sz="3700"/>
              <a:t>: Modelling Gaze Dynamics</a:t>
            </a:r>
            <a:endParaRPr sz="3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3700"/>
              <a:t>in Space and Time with Neural Temporal Point Processes</a:t>
            </a:r>
            <a:endParaRPr sz="3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62"/>
          <p:cNvSpPr txBox="1">
            <a:spLocks noGrp="1"/>
          </p:cNvSpPr>
          <p:nvPr>
            <p:ph type="sldNum" idx="12"/>
          </p:nvPr>
        </p:nvSpPr>
        <p:spPr>
          <a:xfrm>
            <a:off x="7426775" y="4679000"/>
            <a:ext cx="1502400" cy="3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400" name="Google Shape;400;p62"/>
          <p:cNvSpPr txBox="1">
            <a:spLocks noGrp="1"/>
          </p:cNvSpPr>
          <p:nvPr>
            <p:ph type="body" idx="2"/>
          </p:nvPr>
        </p:nvSpPr>
        <p:spPr>
          <a:xfrm>
            <a:off x="291900" y="3811200"/>
            <a:ext cx="83412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1600"/>
              <a:t>Alessandro D’Amelio, Giuseppe Cartella, Vittorio Cuculo, Manuele Lucchi, Marcella Cornia, Rita Cucchiara, Giuseppe Boccignone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pic>
        <p:nvPicPr>
          <p:cNvPr id="401" name="Google Shape;40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293" y="211475"/>
            <a:ext cx="759824" cy="8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9" y="382717"/>
            <a:ext cx="2074740" cy="51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575" y="382718"/>
            <a:ext cx="1624192" cy="51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41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3700" y="344148"/>
            <a:ext cx="1762800" cy="58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1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Results: Saliency Prediction</a:t>
            </a:r>
            <a:endParaRPr sz="3200"/>
          </a:p>
        </p:txBody>
      </p:sp>
      <p:sp>
        <p:nvSpPr>
          <p:cNvPr id="494" name="Google Shape;494;p71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5711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Yang, Zhibo, et al. "Predicting human attention using computational attention." CVPR (2023).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4013"/>
            <a:ext cx="8839201" cy="3260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2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Results: Return Fixations and SP statistics</a:t>
            </a:r>
            <a:endParaRPr sz="3200"/>
          </a:p>
        </p:txBody>
      </p:sp>
      <p:sp>
        <p:nvSpPr>
          <p:cNvPr id="502" name="Google Shape;502;p72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72417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Zhang, Mengmi, et al. "Look twice: A generalist computational model predicts return fixations across tasks and species." PLoS computational biology (2022).</a:t>
            </a:r>
            <a:endParaRPr/>
          </a:p>
        </p:txBody>
      </p:sp>
      <p:grpSp>
        <p:nvGrpSpPr>
          <p:cNvPr id="503" name="Google Shape;503;p72"/>
          <p:cNvGrpSpPr/>
          <p:nvPr/>
        </p:nvGrpSpPr>
        <p:grpSpPr>
          <a:xfrm>
            <a:off x="2700" y="1177150"/>
            <a:ext cx="9046501" cy="2272514"/>
            <a:chOff x="2700" y="1558150"/>
            <a:chExt cx="9046501" cy="2272514"/>
          </a:xfrm>
        </p:grpSpPr>
        <p:pic>
          <p:nvPicPr>
            <p:cNvPr id="504" name="Google Shape;504;p7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00" y="1558150"/>
              <a:ext cx="5349848" cy="227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67464" y="1594938"/>
              <a:ext cx="3581737" cy="2198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6" name="Google Shape;506;p72"/>
          <p:cNvSpPr txBox="1">
            <a:spLocks noGrp="1"/>
          </p:cNvSpPr>
          <p:nvPr>
            <p:ph type="subTitle" idx="2"/>
          </p:nvPr>
        </p:nvSpPr>
        <p:spPr>
          <a:xfrm>
            <a:off x="1407850" y="3602075"/>
            <a:ext cx="27282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Statistical properties of simulated Scanpaths closely resemble those from real observers</a:t>
            </a:r>
            <a:endParaRPr sz="1100"/>
          </a:p>
        </p:txBody>
      </p:sp>
      <p:sp>
        <p:nvSpPr>
          <p:cNvPr id="507" name="Google Shape;507;p72"/>
          <p:cNvSpPr txBox="1">
            <a:spLocks noGrp="1"/>
          </p:cNvSpPr>
          <p:nvPr>
            <p:ph type="subTitle" idx="2"/>
          </p:nvPr>
        </p:nvSpPr>
        <p:spPr>
          <a:xfrm>
            <a:off x="6187200" y="3602075"/>
            <a:ext cx="27282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Return fixations patterns better in alignment with real ones if compared to SOTA</a:t>
            </a:r>
            <a:endParaRPr sz="1100"/>
          </a:p>
        </p:txBody>
      </p:sp>
      <p:pic>
        <p:nvPicPr>
          <p:cNvPr id="508" name="Google Shape;50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3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Beyond Free-Viewing: TPP-Gaze for Visual Search</a:t>
            </a:r>
            <a:endParaRPr sz="3000"/>
          </a:p>
        </p:txBody>
      </p:sp>
      <p:pic>
        <p:nvPicPr>
          <p:cNvPr id="514" name="Google Shape;51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350" y="878350"/>
            <a:ext cx="7417012" cy="37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3"/>
          <p:cNvPicPr preferRelativeResize="0"/>
          <p:nvPr/>
        </p:nvPicPr>
        <p:blipFill rotWithShape="1">
          <a:blip r:embed="rId4">
            <a:alphaModFix/>
          </a:blip>
          <a:srcRect l="13985" t="32588" r="14144" b="33265"/>
          <a:stretch/>
        </p:blipFill>
        <p:spPr>
          <a:xfrm>
            <a:off x="1369475" y="3499225"/>
            <a:ext cx="598526" cy="2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4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Visual Search: Results</a:t>
            </a:r>
            <a:endParaRPr sz="3200"/>
          </a:p>
        </p:txBody>
      </p:sp>
      <p:sp>
        <p:nvSpPr>
          <p:cNvPr id="522" name="Google Shape;522;p74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70743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Chen, Yupei, et al. "Coco-search18 fixation dataset for predicting goal-directed attention control." Scientific reports 11.1 (2021).</a:t>
            </a:r>
            <a:endParaRPr/>
          </a:p>
        </p:txBody>
      </p:sp>
      <p:pic>
        <p:nvPicPr>
          <p:cNvPr id="523" name="Google Shape;52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00" y="1022575"/>
            <a:ext cx="4507699" cy="350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098775"/>
            <a:ext cx="4343400" cy="33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Conclusions</a:t>
            </a:r>
            <a:endParaRPr sz="3200"/>
          </a:p>
        </p:txBody>
      </p:sp>
      <p:sp>
        <p:nvSpPr>
          <p:cNvPr id="531" name="Google Shape;531;p75"/>
          <p:cNvSpPr txBox="1">
            <a:spLocks noGrp="1"/>
          </p:cNvSpPr>
          <p:nvPr>
            <p:ph type="subTitle" idx="2"/>
          </p:nvPr>
        </p:nvSpPr>
        <p:spPr>
          <a:xfrm>
            <a:off x="228600" y="946651"/>
            <a:ext cx="2933700" cy="25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0"/>
              <a:t>We presented </a:t>
            </a:r>
            <a:r>
              <a:rPr lang="en" sz="1100" i="1"/>
              <a:t>TPP-Gaze</a:t>
            </a:r>
            <a:r>
              <a:rPr lang="en" sz="1100" b="0"/>
              <a:t>, a novel approach that models the evolution of visual attention through scanpaths using </a:t>
            </a:r>
            <a:r>
              <a:rPr lang="en" sz="1100"/>
              <a:t>Neural Temporal Point Processes</a:t>
            </a:r>
            <a:r>
              <a:rPr lang="en" sz="1100" b="0"/>
              <a:t>.</a:t>
            </a:r>
            <a:endParaRPr sz="1100" b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i="1"/>
              <a:t>TPP-Gaze</a:t>
            </a:r>
            <a:r>
              <a:rPr lang="en" sz="1100" b="0"/>
              <a:t> allows for a mathematically </a:t>
            </a:r>
            <a:r>
              <a:rPr lang="en" sz="1100"/>
              <a:t>principled modelling</a:t>
            </a:r>
            <a:r>
              <a:rPr lang="en" sz="1100" b="0"/>
              <a:t> of both fixations position and corresponding duration.</a:t>
            </a:r>
            <a:endParaRPr sz="1100" b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0"/>
              <a:t>Overall  </a:t>
            </a:r>
            <a:r>
              <a:rPr lang="en" sz="1100"/>
              <a:t>state-of-the-art performance</a:t>
            </a:r>
            <a:r>
              <a:rPr lang="en" sz="1100" b="0"/>
              <a:t> across 5 publicly available datasets</a:t>
            </a:r>
            <a:endParaRPr sz="1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5"/>
          <p:cNvSpPr txBox="1">
            <a:spLocks noGrp="1"/>
          </p:cNvSpPr>
          <p:nvPr>
            <p:ph type="subTitle" idx="4"/>
          </p:nvPr>
        </p:nvSpPr>
        <p:spPr>
          <a:xfrm>
            <a:off x="3207900" y="946650"/>
            <a:ext cx="28740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i="1"/>
              <a:t>TPP-Gaze</a:t>
            </a:r>
            <a:r>
              <a:rPr lang="en" sz="1100" b="0"/>
              <a:t> presents </a:t>
            </a:r>
            <a:r>
              <a:rPr lang="en" sz="1100"/>
              <a:t>human-like return fixation patterns and scanpath statistics</a:t>
            </a:r>
            <a:r>
              <a:rPr lang="en" sz="1100" b="0"/>
              <a:t>, without being explicitly trained for those objectives</a:t>
            </a:r>
            <a:endParaRPr sz="1100" b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0"/>
              <a:t>It also delivers competitive results on </a:t>
            </a:r>
            <a:r>
              <a:rPr lang="en" sz="1100"/>
              <a:t>saliency prediction</a:t>
            </a:r>
            <a:r>
              <a:rPr lang="en" sz="1100" b="0"/>
              <a:t> and </a:t>
            </a:r>
            <a:r>
              <a:rPr lang="en" sz="1100"/>
              <a:t>task-driven attention allocation</a:t>
            </a:r>
            <a:r>
              <a:rPr lang="en" sz="1100" b="0"/>
              <a:t>.</a:t>
            </a:r>
            <a:endParaRPr sz="1100" b="0"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4613" y="824300"/>
            <a:ext cx="2463075" cy="24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5"/>
          <p:cNvSpPr txBox="1">
            <a:spLocks noGrp="1"/>
          </p:cNvSpPr>
          <p:nvPr>
            <p:ph type="subTitle" idx="4"/>
          </p:nvPr>
        </p:nvSpPr>
        <p:spPr>
          <a:xfrm>
            <a:off x="6556513" y="3287375"/>
            <a:ext cx="18993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Github Repository</a:t>
            </a:r>
            <a:endParaRPr sz="1300"/>
          </a:p>
        </p:txBody>
      </p:sp>
      <p:grpSp>
        <p:nvGrpSpPr>
          <p:cNvPr id="536" name="Google Shape;536;p75"/>
          <p:cNvGrpSpPr/>
          <p:nvPr/>
        </p:nvGrpSpPr>
        <p:grpSpPr>
          <a:xfrm>
            <a:off x="229450" y="3792400"/>
            <a:ext cx="6225093" cy="774400"/>
            <a:chOff x="562025" y="3809125"/>
            <a:chExt cx="6225093" cy="774400"/>
          </a:xfrm>
        </p:grpSpPr>
        <p:pic>
          <p:nvPicPr>
            <p:cNvPr id="537" name="Google Shape;537;p7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00878" y="3809125"/>
              <a:ext cx="689433" cy="77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04583" y="3964412"/>
              <a:ext cx="1882535" cy="46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7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2025" y="3964403"/>
              <a:ext cx="1473726" cy="46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7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94607" y="3929429"/>
              <a:ext cx="1599493" cy="5337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3"/>
          <p:cNvSpPr txBox="1">
            <a:spLocks noGrp="1"/>
          </p:cNvSpPr>
          <p:nvPr>
            <p:ph type="title"/>
          </p:nvPr>
        </p:nvSpPr>
        <p:spPr>
          <a:xfrm>
            <a:off x="229450" y="2405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Visual Attention - A spatio-temporal Process</a:t>
            </a:r>
            <a:endParaRPr sz="3200"/>
          </a:p>
        </p:txBody>
      </p:sp>
      <p:grpSp>
        <p:nvGrpSpPr>
          <p:cNvPr id="411" name="Google Shape;411;p63"/>
          <p:cNvGrpSpPr/>
          <p:nvPr/>
        </p:nvGrpSpPr>
        <p:grpSpPr>
          <a:xfrm>
            <a:off x="1373643" y="1055912"/>
            <a:ext cx="6398410" cy="2826222"/>
            <a:chOff x="955100" y="1544075"/>
            <a:chExt cx="6248447" cy="2626113"/>
          </a:xfrm>
        </p:grpSpPr>
        <p:pic>
          <p:nvPicPr>
            <p:cNvPr id="412" name="Google Shape;412;p63"/>
            <p:cNvPicPr preferRelativeResize="0"/>
            <p:nvPr/>
          </p:nvPicPr>
          <p:blipFill rotWithShape="1">
            <a:blip r:embed="rId3">
              <a:alphaModFix/>
            </a:blip>
            <a:srcRect l="13548" t="10355" r="48585" b="9861"/>
            <a:stretch/>
          </p:blipFill>
          <p:spPr>
            <a:xfrm>
              <a:off x="955100" y="1544075"/>
              <a:ext cx="3462450" cy="2626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63"/>
            <p:cNvPicPr preferRelativeResize="0"/>
            <p:nvPr/>
          </p:nvPicPr>
          <p:blipFill rotWithShape="1">
            <a:blip r:embed="rId3">
              <a:alphaModFix/>
            </a:blip>
            <a:srcRect l="60141" t="10108" r="10153" b="10108"/>
            <a:stretch/>
          </p:blipFill>
          <p:spPr>
            <a:xfrm>
              <a:off x="4487297" y="1544087"/>
              <a:ext cx="2716249" cy="2626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3" descr="\mathbf{I}\to\mathcal{Z}\to\{(\mathbf{r}_{F_1},t_1),(\mathbf{r}_{F_2},t_2),\ldots(\mathbf{r}_{F_N},t_N)\}.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5561" y="4212075"/>
            <a:ext cx="4392876" cy="2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4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(Marked) Temporal Point Processes </a:t>
            </a:r>
            <a:endParaRPr sz="3200"/>
          </a:p>
        </p:txBody>
      </p:sp>
      <p:sp>
        <p:nvSpPr>
          <p:cNvPr id="421" name="Google Shape;421;p64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43434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https://shchur.github.io/blog/2020/tpp1-conditional-intensity/</a:t>
            </a:r>
            <a:endParaRPr/>
          </a:p>
        </p:txBody>
      </p:sp>
      <p:sp>
        <p:nvSpPr>
          <p:cNvPr id="422" name="Google Shape;422;p64"/>
          <p:cNvSpPr txBox="1">
            <a:spLocks noGrp="1"/>
          </p:cNvSpPr>
          <p:nvPr>
            <p:ph type="subTitle" idx="2"/>
          </p:nvPr>
        </p:nvSpPr>
        <p:spPr>
          <a:xfrm>
            <a:off x="688050" y="1708638"/>
            <a:ext cx="31197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Temporal Point Processes (TPPs)</a:t>
            </a:r>
            <a:endParaRPr sz="15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4" descr="\mathcal{H}_{t} = \{t_n \in \mathcal{T} : t_n &lt; t\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5814" y="1183974"/>
            <a:ext cx="2728200" cy="32397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4"/>
          <p:cNvSpPr txBox="1">
            <a:spLocks noGrp="1"/>
          </p:cNvSpPr>
          <p:nvPr>
            <p:ph type="subTitle" idx="2"/>
          </p:nvPr>
        </p:nvSpPr>
        <p:spPr>
          <a:xfrm>
            <a:off x="3207888" y="859675"/>
            <a:ext cx="27282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Generic events happening irregularly at: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6" name="Google Shape;426;p64" descr="\lambda^*(t) = \lambda(t|\mathcal{H}_{t}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775" y="2561150"/>
            <a:ext cx="1748254" cy="28781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4"/>
          <p:cNvSpPr txBox="1">
            <a:spLocks noGrp="1"/>
          </p:cNvSpPr>
          <p:nvPr>
            <p:ph type="subTitle" idx="2"/>
          </p:nvPr>
        </p:nvSpPr>
        <p:spPr>
          <a:xfrm>
            <a:off x="737625" y="2174013"/>
            <a:ext cx="11769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Intensity Function: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" name="Google Shape;428;p64"/>
          <p:cNvPicPr preferRelativeResize="0"/>
          <p:nvPr/>
        </p:nvPicPr>
        <p:blipFill rotWithShape="1">
          <a:blip r:embed="rId6">
            <a:alphaModFix/>
          </a:blip>
          <a:srcRect l="3327" t="6096" r="3458" b="6689"/>
          <a:stretch/>
        </p:blipFill>
        <p:spPr>
          <a:xfrm>
            <a:off x="716188" y="2986613"/>
            <a:ext cx="3063424" cy="15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4"/>
          <p:cNvSpPr txBox="1">
            <a:spLocks noGrp="1"/>
          </p:cNvSpPr>
          <p:nvPr>
            <p:ph type="subTitle" idx="2"/>
          </p:nvPr>
        </p:nvSpPr>
        <p:spPr>
          <a:xfrm>
            <a:off x="6303438" y="1702875"/>
            <a:ext cx="15390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Marked TPPs</a:t>
            </a:r>
            <a:endParaRPr sz="15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p64" descr="p(\tau_n|\mathcal{H}_{t_n}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5471" y="2545175"/>
            <a:ext cx="1197854" cy="319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64"/>
          <p:cNvCxnSpPr>
            <a:stCxn id="426" idx="3"/>
            <a:endCxn id="430" idx="1"/>
          </p:cNvCxnSpPr>
          <p:nvPr/>
        </p:nvCxnSpPr>
        <p:spPr>
          <a:xfrm>
            <a:off x="2274029" y="2705056"/>
            <a:ext cx="5415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2" name="Google Shape;432;p64"/>
          <p:cNvSpPr txBox="1">
            <a:spLocks noGrp="1"/>
          </p:cNvSpPr>
          <p:nvPr>
            <p:ph type="subTitle" idx="2"/>
          </p:nvPr>
        </p:nvSpPr>
        <p:spPr>
          <a:xfrm>
            <a:off x="2490125" y="2139675"/>
            <a:ext cx="1853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Conditional inter-arrival time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probability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3875" y="2986625"/>
            <a:ext cx="3012376" cy="16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4" descr="p^*(m_i,\tau_n) = p(m_i,\tau_n | \mathcal{H}_{t_n}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6525" y="2510270"/>
            <a:ext cx="3063400" cy="31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4"/>
          <p:cNvSpPr txBox="1">
            <a:spLocks noGrp="1"/>
          </p:cNvSpPr>
          <p:nvPr>
            <p:ph type="subTitle" idx="2"/>
          </p:nvPr>
        </p:nvSpPr>
        <p:spPr>
          <a:xfrm>
            <a:off x="5805900" y="2106575"/>
            <a:ext cx="25341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Conditional joint mark and inter-arrival time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probability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5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Neural Temporal Point Processes (Neural-TPP)</a:t>
            </a:r>
            <a:endParaRPr sz="3200"/>
          </a:p>
        </p:txBody>
      </p:sp>
      <p:sp>
        <p:nvSpPr>
          <p:cNvPr id="441" name="Google Shape;441;p65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72333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Shchur, Oleksandr, et al. "Neural temporal point processes: A review." IJCAI (2021).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Shchur, O., Biloš, M., &amp; Günnemann, S. (2020). Intensity-free learning of temporal point processes. ICLR (2020)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" name="Google Shape;44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50" y="1595863"/>
            <a:ext cx="8839199" cy="225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6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Scanpaths as Marked Temporal Point Processes</a:t>
            </a:r>
            <a:endParaRPr sz="3200"/>
          </a:p>
        </p:txBody>
      </p:sp>
      <p:pic>
        <p:nvPicPr>
          <p:cNvPr id="449" name="Google Shape;44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6"/>
          <p:cNvPicPr preferRelativeResize="0"/>
          <p:nvPr/>
        </p:nvPicPr>
        <p:blipFill rotWithShape="1">
          <a:blip r:embed="rId4">
            <a:alphaModFix/>
          </a:blip>
          <a:srcRect l="4231" r="3184"/>
          <a:stretch/>
        </p:blipFill>
        <p:spPr>
          <a:xfrm>
            <a:off x="352925" y="1686975"/>
            <a:ext cx="5536599" cy="27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6" descr="\mathbf{I}\to\mathcal{Z}\to\{(\mathbf{r}_{F_1},t_1),(\mathbf{r}_{F_2},t_2),\ldots(\mathbf{r}_{F_N},t_N)\}.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824" y="1124125"/>
            <a:ext cx="4392876" cy="28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6"/>
          <p:cNvSpPr txBox="1">
            <a:spLocks noGrp="1"/>
          </p:cNvSpPr>
          <p:nvPr>
            <p:ph type="subTitle" idx="2"/>
          </p:nvPr>
        </p:nvSpPr>
        <p:spPr>
          <a:xfrm>
            <a:off x="6192625" y="1509950"/>
            <a:ext cx="2728200" cy="17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 sequence of events (fixations) happening at irregular intervals (fixations duration).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 scanpath as a realisation of a TPP: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66" descr="p^*(\mathbf{r}_{F_n},\tau_n)=p(\mathbf{r}_{F_n},\tau_n|\mathcal{H}_{t_n}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675" y="3508400"/>
            <a:ext cx="2494100" cy="2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7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TPP-Gaze: Neural-TPP for Scanpath Prediction</a:t>
            </a:r>
            <a:endParaRPr sz="3200"/>
          </a:p>
        </p:txBody>
      </p:sp>
      <p:pic>
        <p:nvPicPr>
          <p:cNvPr id="459" name="Google Shape;45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7" descr="\mathbf{I}\to\mathcal{Z}\to\{(\mathbf{r}_{F_1},t_1),(\mathbf{r}_{F_2},t_2),\ldots(\mathbf{r}_{F_N},t_N)\}.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4528" y="2013738"/>
            <a:ext cx="3447400" cy="2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7"/>
          <p:cNvPicPr preferRelativeResize="0"/>
          <p:nvPr/>
        </p:nvPicPr>
        <p:blipFill rotWithShape="1">
          <a:blip r:embed="rId5">
            <a:alphaModFix/>
          </a:blip>
          <a:srcRect l="4231" r="3184"/>
          <a:stretch/>
        </p:blipFill>
        <p:spPr>
          <a:xfrm>
            <a:off x="229450" y="1422563"/>
            <a:ext cx="4913951" cy="245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7" descr="S^i_{n+1} \sim p_{\theta}(\mathbf{r}_{F_{n+1}}, t_{n+1}|\mathcal{H}_t,\mathcal{Z}_j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2736" y="2805463"/>
            <a:ext cx="2850990" cy="324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67"/>
          <p:cNvCxnSpPr/>
          <p:nvPr/>
        </p:nvCxnSpPr>
        <p:spPr>
          <a:xfrm>
            <a:off x="5897875" y="2228025"/>
            <a:ext cx="2391900" cy="56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8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TPP-Gaze: Neural-TPP for Scanpath Prediction</a:t>
            </a:r>
            <a:endParaRPr sz="3200"/>
          </a:p>
        </p:txBody>
      </p:sp>
      <p:pic>
        <p:nvPicPr>
          <p:cNvPr id="469" name="Google Shape;46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68"/>
          <p:cNvGrpSpPr/>
          <p:nvPr/>
        </p:nvGrpSpPr>
        <p:grpSpPr>
          <a:xfrm>
            <a:off x="943813" y="920175"/>
            <a:ext cx="7258071" cy="3724450"/>
            <a:chOff x="943813" y="843975"/>
            <a:chExt cx="7258071" cy="3724450"/>
          </a:xfrm>
        </p:grpSpPr>
        <p:pic>
          <p:nvPicPr>
            <p:cNvPr id="471" name="Google Shape;471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43813" y="843975"/>
              <a:ext cx="7258071" cy="3724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68"/>
            <p:cNvPicPr preferRelativeResize="0"/>
            <p:nvPr/>
          </p:nvPicPr>
          <p:blipFill rotWithShape="1">
            <a:blip r:embed="rId5">
              <a:alphaModFix/>
            </a:blip>
            <a:srcRect l="13985" t="32588" r="14144" b="33265"/>
            <a:stretch/>
          </p:blipFill>
          <p:spPr>
            <a:xfrm>
              <a:off x="1110225" y="3499225"/>
              <a:ext cx="598526" cy="28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9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Results: Scanpath Prediction</a:t>
            </a:r>
            <a:endParaRPr sz="3200"/>
          </a:p>
        </p:txBody>
      </p:sp>
      <p:sp>
        <p:nvSpPr>
          <p:cNvPr id="478" name="Google Shape;478;p69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69573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Yang, Zhibo, et al. "Predicting human attention using computational attention." CVPR (2023).</a:t>
            </a:r>
            <a:endParaRPr/>
          </a:p>
        </p:txBody>
      </p:sp>
      <p:pic>
        <p:nvPicPr>
          <p:cNvPr id="479" name="Google Shape;47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413" y="878350"/>
            <a:ext cx="7367185" cy="37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0"/>
          <p:cNvSpPr txBox="1">
            <a:spLocks noGrp="1"/>
          </p:cNvSpPr>
          <p:nvPr>
            <p:ph type="title"/>
          </p:nvPr>
        </p:nvSpPr>
        <p:spPr>
          <a:xfrm>
            <a:off x="229450" y="164350"/>
            <a:ext cx="868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Results: Scanpath Prediction</a:t>
            </a:r>
            <a:endParaRPr sz="3200"/>
          </a:p>
        </p:txBody>
      </p:sp>
      <p:sp>
        <p:nvSpPr>
          <p:cNvPr id="486" name="Google Shape;486;p70"/>
          <p:cNvSpPr txBox="1">
            <a:spLocks noGrp="1"/>
          </p:cNvSpPr>
          <p:nvPr>
            <p:ph type="body" idx="1"/>
          </p:nvPr>
        </p:nvSpPr>
        <p:spPr>
          <a:xfrm>
            <a:off x="228600" y="4679000"/>
            <a:ext cx="72249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Yang, Zhibo, et al. "Predicting human attention using computational attention." CVPR (2023).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Judd, Tilke, et al. "Learning to predict where humans look." ICCV (2009).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7" name="Google Shape;48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525" y="4678998"/>
            <a:ext cx="1269724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10263"/>
            <a:ext cx="8839199" cy="252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rtfolio">
  <a:themeElements>
    <a:clrScheme name="Simple Light">
      <a:dk1>
        <a:srgbClr val="133817"/>
      </a:dk1>
      <a:lt1>
        <a:srgbClr val="E9EBE8"/>
      </a:lt1>
      <a:dk2>
        <a:srgbClr val="C2C7C0"/>
      </a:dk2>
      <a:lt2>
        <a:srgbClr val="EE7630"/>
      </a:lt2>
      <a:accent1>
        <a:srgbClr val="000000"/>
      </a:accent1>
      <a:accent2>
        <a:srgbClr val="931F1D"/>
      </a:accent2>
      <a:accent3>
        <a:srgbClr val="4F7CAC"/>
      </a:accent3>
      <a:accent4>
        <a:srgbClr val="C287E8"/>
      </a:accent4>
      <a:accent5>
        <a:srgbClr val="563635"/>
      </a:accent5>
      <a:accent6>
        <a:srgbClr val="63A46C"/>
      </a:accent6>
      <a:hlink>
        <a:srgbClr val="B744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Macintosh PowerPoint</Application>
  <PresentationFormat>Presentazione su schermo (16:9)</PresentationFormat>
  <Paragraphs>48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Gowun Batang</vt:lpstr>
      <vt:lpstr>Simple Light</vt:lpstr>
      <vt:lpstr>Portfolio</vt:lpstr>
      <vt:lpstr>TPP-Gaze: Modelling Gaze Dynamics in Space and Time with Neural Temporal Point Processes </vt:lpstr>
      <vt:lpstr>Visual Attention - A spatio-temporal Process</vt:lpstr>
      <vt:lpstr>(Marked) Temporal Point Processes </vt:lpstr>
      <vt:lpstr>Neural Temporal Point Processes (Neural-TPP)</vt:lpstr>
      <vt:lpstr>Scanpaths as Marked Temporal Point Processes</vt:lpstr>
      <vt:lpstr>TPP-Gaze: Neural-TPP for Scanpath Prediction</vt:lpstr>
      <vt:lpstr>TPP-Gaze: Neural-TPP for Scanpath Prediction</vt:lpstr>
      <vt:lpstr>Results: Scanpath Prediction</vt:lpstr>
      <vt:lpstr>Results: Scanpath Prediction</vt:lpstr>
      <vt:lpstr>Results: Saliency Prediction</vt:lpstr>
      <vt:lpstr>Results: Return Fixations and SP statistics</vt:lpstr>
      <vt:lpstr>Beyond Free-Viewing: TPP-Gaze for Visual Search</vt:lpstr>
      <vt:lpstr>Visual Search: Results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GIUSEPPE CARTELLA</cp:lastModifiedBy>
  <cp:revision>1</cp:revision>
  <dcterms:modified xsi:type="dcterms:W3CDTF">2025-07-31T21:16:20Z</dcterms:modified>
</cp:coreProperties>
</file>