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73" r:id="rId7"/>
    <p:sldId id="258" r:id="rId8"/>
    <p:sldId id="265" r:id="rId9"/>
    <p:sldId id="259" r:id="rId10"/>
    <p:sldId id="260" r:id="rId11"/>
    <p:sldId id="270" r:id="rId12"/>
    <p:sldId id="271" r:id="rId13"/>
    <p:sldId id="266" r:id="rId14"/>
    <p:sldId id="267" r:id="rId15"/>
    <p:sldId id="261" r:id="rId16"/>
    <p:sldId id="268" r:id="rId17"/>
    <p:sldId id="269" r:id="rId18"/>
    <p:sldId id="262" r:id="rId19"/>
    <p:sldId id="263" r:id="rId20"/>
    <p:sldId id="272" r:id="rId21"/>
  </p:sldIdLst>
  <p:sldSz cx="12192000" cy="6858000"/>
  <p:notesSz cx="6794500" cy="9906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8">
          <p15:clr>
            <a:srgbClr val="A4A3A4"/>
          </p15:clr>
        </p15:guide>
        <p15:guide id="2" pos="301">
          <p15:clr>
            <a:srgbClr val="A4A3A4"/>
          </p15:clr>
        </p15:guide>
        <p15:guide id="3" pos="7378">
          <p15:clr>
            <a:srgbClr val="A4A3A4"/>
          </p15:clr>
        </p15:guide>
        <p15:guide id="4" orient="horz" pos="4111">
          <p15:clr>
            <a:srgbClr val="A4A3A4"/>
          </p15:clr>
        </p15:guide>
        <p15:guide id="5" pos="1057">
          <p15:clr>
            <a:srgbClr val="A4A3A4"/>
          </p15:clr>
        </p15:guide>
        <p15:guide id="6" pos="64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3F690B-079A-AABF-5380-5D4650D8866E}" v="11" dt="2024-09-23T07:49:54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6" autoAdjust="0"/>
    <p:restoredTop sz="96255" autoAdjust="0"/>
  </p:normalViewPr>
  <p:slideViewPr>
    <p:cSldViewPr snapToGrid="0">
      <p:cViewPr varScale="1">
        <p:scale>
          <a:sx n="121" d="100"/>
          <a:sy n="121" d="100"/>
        </p:scale>
        <p:origin x="832" y="168"/>
      </p:cViewPr>
      <p:guideLst>
        <p:guide orient="horz" pos="1548"/>
        <p:guide pos="301"/>
        <p:guide pos="7378"/>
        <p:guide orient="horz" pos="4111"/>
        <p:guide pos="1057"/>
        <p:guide pos="64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4T11:46:25.5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2250 8520 16383 0 0,'4'5'0'0'0,"7"14"0"0"0,5 14 0 0 0,1 6 0 0 0,1 5 0 0 0,-2 0 0 0 0,1-3 0 0 0,-3-5 0 0 0,-3-2 0 0 0,0-4 0 0 0,-1-2 0 0 0,3-1 0 0 0,-2-1 0 0 0,-3 0 0 0 0,3 1 0 0 0,-1-10 0 0 0,-3-12 0 0 0,-1-12 0 0 0,-3-8 0 0 0,-2-7 0 0 0,0-4 0 0 0,-1-2 0 0 0,0-1 0 0 0,-1 0 0 0 0,1 0 0 0 0,-5 1 0 0 0,-1 0 0 0 0,0 1 0 0 0,1 0 0 0 0,-3 0 0 0 0,0 0 0 0 0,1 0 0 0 0,2 1 0 0 0,2-1 0 0 0,-8 0 0 0 0,-2 0 0 0 0,-4 5 0 0 0,2 11 0 0 0,3 11 0 0 0,4 10 0 0 0,-2 9 0 0 0,1 5 0 0 0,3 3 0 0 0,-4 2 0 0 0,2 0 0 0 0,-4 0 0 0 0,1-1 0 0 0,-3 0 0 0 0,2 0 0 0 0,2-1 0 0 0,-1-5 0 0 0,0-1 0 0 0,4 0 0 0 0,1 1 0 0 0,3 2 0 0 0,1 0 0 0 0,6-7 0 0 0,3-12 0 0 0,3-11 0 0 0,2-9 0 0 0,2-7 0 0 0,-1-4 0 0 0,2-2 0 0 0,3-1 0 0 0,-2 0 0 0 0,-3 10 0 0 0,-4 12 0 0 0,-4 12 0 0 0,-2 9 0 0 0,-3 8 0 0 0,0 4 0 0 0,0 2 0 0 0,-6-3 0 0 0,0-2 0 0 0,-1-9 0 0 0,7-11 0 0 0,7-12 0 0 0,7-8 0 0 0,6-5 0 0 0,4-5 0 0 0,-2-1 0 0 0,-1-1 0 0 0,2 0 0 0 0,1 5 0 0 0,-4 2 0 0 0,-1 0 0 0 0,-3-1 0 0 0,0 4 0 0 0,-3 1 0 0 0,2 2 0 0 0,-3 1 0 0 0,2 2 0 0 0,-2 8 0 0 0,-3 9 0 0 0,-7 9 0 0 0,-9 7 0 0 0,-8 4 0 0 0,-1 2 0 0 0,-2-2 0 0 0,1-1 0 0 0,0-5 0 0 0,2-1 0 0 0,-1-2 0 0 0,3-1 0 0 0,-1-1 0 0 0,1-9 0 0 0,4-9 0 0 0,2-8 0 0 0,4-6 0 0 0,1-5 0 0 0,1-3 0 0 0,2-1 0 0 0,-1 4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4T11:46:25.5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3917 10399 16383 0 0,'0'-2'0'0'0,"0"-2"0"0"0,0-2 0 0 0,0-2 0 0 0,0-2 0 0 0,0 0 0 0 0,0 0 0 0 0,0-1 0 0 0,-1 2 0 0 0,-4 3 0 0 0,-1 2 0 0 0,-2 1 0 0 0,-1 4 0 0 0,-1 1 0 0 0,1 2 0 0 0,1 3 0 0 0,0-1 0 0 0,0 1 0 0 0,2 0 0 0 0,-2 2 0 0 0,0 0 0 0 0,1 1 0 0 0,0 0 0 0 0,1 1 0 0 0,2-1 0 0 0,1 0 0 0 0,1 1 0 0 0,2-1 0 0 0,0 0 0 0 0,0 0 0 0 0,-2 1 0 0 0,0-1 0 0 0,1 0 0 0 0,-1 0 0 0 0,1 0 0 0 0,2-3 0 0 0,2-5 0 0 0,5-6 0 0 0,3-6 0 0 0,-2-3 0 0 0,1-2 0 0 0,0-1 0 0 0,-2 0 0 0 0,-1 2 0 0 0,-1 5 0 0 0,-2 6 0 0 0,-1 4 0 0 0,-2 5 0 0 0,0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4T11:46:25.5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4267 5200 16383 0 0,'0'5'0'0'0,"0"7"0"0"0,0 9 0 0 0,1 10 0 0 0,3 8 0 0 0,0 4 0 0 0,1 2 0 0 0,-1 0 0 0 0,2-4 0 0 0,-2-3 0 0 0,0-5 0 0 0,-2-3 0 0 0,-1-2 0 0 0,0-1 0 0 0,-1-3 0 0 0,0 0 0 0 0,0 0 0 0 0,0 0 0 0 0,0 1 0 0 0,-1-1 0 0 0,1-2 0 0 0,0-1 0 0 0,0-1 0 0 0,0-3 0 0 0,0-2 0 0 0,0 0 0 0 0,0-3 0 0 0,0-1 0 0 0,0-2 0 0 0,0 1 0 0 0,0-2 0 0 0,0 1 0 0 0,0-1 0 0 0,0 1 0 0 0,0-5 0 0 0,2-8 0 0 0,1-7 0 0 0,1-7 0 0 0,1-11 0 0 0,1-10 0 0 0,1-8 0 0 0,1-5 0 0 0,1 1 0 0 0,-2 1 0 0 0,0 5 0 0 0,-1 7 0 0 0,-2 7 0 0 0,-2 7 0 0 0,0 6 0 0 0,-2 4 0 0 0,2 2 0 0 0,-1 1 0 0 0,1 1 0 0 0,-1-1 0 0 0,2 0 0 0 0,1-2 0 0 0,1-4 0 0 0,1-1 0 0 0,0-2 0 0 0,-1-1 0 0 0,0 0 0 0 0,0 2 0 0 0,-1 4 0 0 0,-2 0 0 0 0,-1 1 0 0 0,0 3 0 0 0,0 0 0 0 0,1 2 0 0 0,0 0 0 0 0,-1 0 0 0 0,0 4 0 0 0,0 6 0 0 0,-1 11 0 0 0,1 13 0 0 0,1 10 0 0 0,-1 9 0 0 0,-2 10 0 0 0,-1 5 0 0 0,-3 3 0 0 0,1-3 0 0 0,-2-5 0 0 0,1-7 0 0 0,0-6 0 0 0,-1-6 0 0 0,0-5 0 0 0,2-7 0 0 0,0-6 0 0 0,0-4 0 0 0,1-2 0 0 0,1-3 0 0 0,1 0 0 0 0,1-1 0 0 0,0-2 0 0 0,0-5 0 0 0,0-8 0 0 0,0-9 0 0 0,0-12 0 0 0,2-8 0 0 0,0-13 0 0 0,2-12 0 0 0,1-13 0 0 0,1-6 0 0 0,0-2 0 0 0,-1 4 0 0 0,-2 6 0 0 0,0 5 0 0 0,-2 9 0 0 0,-2 10 0 0 0,-1 11 0 0 0,-2 10 0 0 0,0 6 0 0 0,-1 6 0 0 0,0 5 0 0 0,-1 3 0 0 0,-1 3 0 0 0,-3 2 0 0 0,-1 4 0 0 0,-2 1 0 0 0,0 3 0 0 0,-1 3 0 0 0,0 2 0 0 0,1 3 0 0 0,-1 3 0 0 0,0 0 0 0 0,1 2 0 0 0,1 1 0 0 0,0 2 0 0 0,0-1 0 0 0,2-2 0 0 0,1-3 0 0 0,3-2 0 0 0,2 0 0 0 0,0-3 0 0 0,0-1 0 0 0,2-1 0 0 0,1 0 0 0 0,0 0 0 0 0,1 0 0 0 0,1 1 0 0 0,2-1 0 0 0,-1 1 0 0 0,-1-1 0 0 0,1 1 0 0 0,-2 0 0 0 0,1 0 0 0 0,-1 0 0 0 0,0 0 0 0 0,1 0 0 0 0,3-2 0 0 0,1-2 0 0 0,4-3 0 0 0,2-5 0 0 0,5-5 0 0 0,6-6 0 0 0,6-1 0 0 0,4-2 0 0 0,4-1 0 0 0,2 1 0 0 0,-2 2 0 0 0,-2 3 0 0 0,-3 0 0 0 0,-3 4 0 0 0,-4 2 0 0 0,-4 3 0 0 0,-3 2 0 0 0,-2 0 0 0 0,-1 1 0 0 0,-4 1 0 0 0</inkml:trace>
</inkml:ink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jp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magin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785" y="3648008"/>
            <a:ext cx="993817" cy="717617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5EE1C8A7-4D37-4720-95D4-DEFF6B95D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4" r="39374" b="70286"/>
          <a:stretch/>
        </p:blipFill>
        <p:spPr>
          <a:xfrm>
            <a:off x="7698579" y="3644900"/>
            <a:ext cx="1276704" cy="7207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49" y="3646110"/>
            <a:ext cx="959353" cy="71951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1"/>
            <a:ext cx="1574800" cy="946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2"/>
          <a:stretch/>
        </p:blipFill>
        <p:spPr>
          <a:xfrm>
            <a:off x="2124022" y="3638296"/>
            <a:ext cx="1319265" cy="72733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141120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ts val="0"/>
              </a:spcBef>
              <a:spcAft>
                <a:spcPts val="900"/>
              </a:spcAft>
            </a:pPr>
            <a:r>
              <a:rPr lang="en-US" sz="1600" i="1" baseline="30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sz="1600" i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Modena and Reggio Emilia, Italy, </a:t>
            </a:r>
            <a:r>
              <a:rPr lang="en-US" sz="1600" i="1" baseline="30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1600" i="1" baseline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Milan, Italy</a:t>
            </a:r>
            <a:br>
              <a:rPr lang="en-US" sz="1600" i="1" baseline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600" i="1" baseline="30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1600" i="1" baseline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Friedrich-Alexander-Universitat Erlangen-Nurnberg, Germany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5519" y="5944783"/>
            <a:ext cx="1671590" cy="60200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6C78E7A-EF44-413E-885E-C2BC5FAF21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65" y="6069486"/>
            <a:ext cx="1652262" cy="352603"/>
          </a:xfrm>
          <a:prstGeom prst="rect">
            <a:avLst/>
          </a:prstGeom>
        </p:spPr>
      </p:pic>
      <p:sp>
        <p:nvSpPr>
          <p:cNvPr id="23" name="Segnaposto testo 22"/>
          <p:cNvSpPr>
            <a:spLocks noGrp="1"/>
          </p:cNvSpPr>
          <p:nvPr>
            <p:ph type="body" sz="quarter" idx="12" hasCustomPrompt="1"/>
          </p:nvPr>
        </p:nvSpPr>
        <p:spPr>
          <a:xfrm>
            <a:off x="7" y="4375149"/>
            <a:ext cx="12191999" cy="66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noAutofit/>
          </a:bodyPr>
          <a:lstStyle>
            <a:lvl1pPr algn="ctr">
              <a:defRPr lang="it-IT" sz="20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 algn="ctr" defTabSz="914400"/>
            <a:r>
              <a:rPr lang="en-US" noProof="0" dirty="0"/>
              <a:t>Authors</a:t>
            </a:r>
          </a:p>
        </p:txBody>
      </p:sp>
      <p:sp>
        <p:nvSpPr>
          <p:cNvPr id="21" name="Segnaposto immagine 20"/>
          <p:cNvSpPr>
            <a:spLocks noGrp="1"/>
          </p:cNvSpPr>
          <p:nvPr>
            <p:ph type="pic" sz="quarter" idx="11" hasCustomPrompt="1"/>
          </p:nvPr>
        </p:nvSpPr>
        <p:spPr>
          <a:xfrm>
            <a:off x="1727200" y="420690"/>
            <a:ext cx="8737600" cy="1022351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Conference Logo</a:t>
            </a:r>
            <a:endParaRPr lang="en-US" dirty="0"/>
          </a:p>
        </p:txBody>
      </p:sp>
      <p:pic>
        <p:nvPicPr>
          <p:cNvPr id="55" name="Picture 4" descr="http://www.mastermumet.unimore.it/img/projects/project-1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540" y="3644900"/>
            <a:ext cx="1281090" cy="7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http://www.mastermumet.unimore.it/img/projects/project-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3650126"/>
            <a:ext cx="1271801" cy="7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5EE1C8A7-4D37-4720-95D4-DEFF6B95D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6" t="2995" r="60766" b="68976"/>
          <a:stretch/>
        </p:blipFill>
        <p:spPr>
          <a:xfrm>
            <a:off x="3385428" y="3641482"/>
            <a:ext cx="1053222" cy="723671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5EE1C8A7-4D37-4720-95D4-DEFF6B95D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9" t="67004" r="43021"/>
          <a:stretch/>
        </p:blipFill>
        <p:spPr>
          <a:xfrm>
            <a:off x="4399339" y="3579814"/>
            <a:ext cx="1106053" cy="785811"/>
          </a:xfrm>
          <a:prstGeom prst="rect">
            <a:avLst/>
          </a:prstGeom>
        </p:spPr>
      </p:pic>
      <p:pic>
        <p:nvPicPr>
          <p:cNvPr id="62" name="Picture 10" descr="http://www.mastermumet.unimore.it/img/projects/project-16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5"/>
          <a:stretch/>
        </p:blipFill>
        <p:spPr bwMode="auto">
          <a:xfrm>
            <a:off x="11195011" y="3648008"/>
            <a:ext cx="997296" cy="7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http://www.mastermumet.unimore.it/img/projects/project-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15" y="3644885"/>
            <a:ext cx="1281116" cy="72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00" y="3644900"/>
            <a:ext cx="935185" cy="720726"/>
          </a:xfrm>
          <a:prstGeom prst="rect">
            <a:avLst/>
          </a:prstGeom>
        </p:spPr>
      </p:pic>
      <p:pic>
        <p:nvPicPr>
          <p:cNvPr id="66" name="Immagine 6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11916" r="10330"/>
          <a:stretch/>
        </p:blipFill>
        <p:spPr>
          <a:xfrm>
            <a:off x="0" y="3618211"/>
            <a:ext cx="1356741" cy="747414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16113"/>
            <a:ext cx="12192000" cy="1731895"/>
          </a:xfrm>
          <a:prstGeom prst="rect">
            <a:avLst/>
          </a:prstGeom>
          <a:solidFill>
            <a:srgbClr val="C00000"/>
          </a:solidFill>
        </p:spPr>
        <p:txBody>
          <a:bodyPr anchor="ctr">
            <a:noAutofit/>
          </a:bodyPr>
          <a:lstStyle>
            <a:lvl1pPr algn="ctr">
              <a:defRPr lang="it-IT" sz="4000" b="1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lvl="0"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noProof="0" dirty="0"/>
              <a:t>Title</a:t>
            </a:r>
          </a:p>
        </p:txBody>
      </p:sp>
      <p:pic>
        <p:nvPicPr>
          <p:cNvPr id="6" name="Immagine 5" descr="Immagine che contiene testo, Carattere, simbolo, logo&#10;&#10;Descrizione generata automaticamente">
            <a:extLst>
              <a:ext uri="{FF2B5EF4-FFF2-40B4-BE49-F238E27FC236}">
                <a16:creationId xmlns:a16="http://schemas.microsoft.com/office/drawing/2014/main" id="{561F855A-BC0B-985D-3C50-2521FC3C379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01" y="5944783"/>
            <a:ext cx="1747768" cy="602009"/>
          </a:xfrm>
          <a:prstGeom prst="rect">
            <a:avLst/>
          </a:prstGeom>
        </p:spPr>
      </p:pic>
      <p:pic>
        <p:nvPicPr>
          <p:cNvPr id="11" name="Immagine 10" descr="Immagine che contiene testo, Carattere, logo, bianco&#10;&#10;Descrizione generata automaticamente">
            <a:extLst>
              <a:ext uri="{FF2B5EF4-FFF2-40B4-BE49-F238E27FC236}">
                <a16:creationId xmlns:a16="http://schemas.microsoft.com/office/drawing/2014/main" id="{9AF98473-6C20-9241-94CC-94F7C50566D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61" y="5944783"/>
            <a:ext cx="1339443" cy="602009"/>
          </a:xfrm>
          <a:prstGeom prst="rect">
            <a:avLst/>
          </a:prstGeom>
        </p:spPr>
      </p:pic>
      <p:pic>
        <p:nvPicPr>
          <p:cNvPr id="14" name="Immagine 13" descr="Immagine che contiene testo, schermata, Elementi grafici, Carattere&#10;&#10;Descrizione generata automaticamente">
            <a:extLst>
              <a:ext uri="{FF2B5EF4-FFF2-40B4-BE49-F238E27FC236}">
                <a16:creationId xmlns:a16="http://schemas.microsoft.com/office/drawing/2014/main" id="{CC1762DD-34C3-F48C-9019-4628DE9D57E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597" y="5953400"/>
            <a:ext cx="1405234" cy="5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84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750">
          <p15:clr>
            <a:srgbClr val="FBAE40"/>
          </p15:clr>
        </p15:guide>
        <p15:guide id="5" orient="horz" pos="2296">
          <p15:clr>
            <a:srgbClr val="FBAE40"/>
          </p15:clr>
        </p15:guide>
        <p15:guide id="6" orient="horz" pos="120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9190" y="1030825"/>
            <a:ext cx="11713633" cy="5169957"/>
          </a:xfrm>
          <a:prstGeom prst="rect">
            <a:avLst/>
          </a:prstGeom>
        </p:spPr>
        <p:txBody>
          <a:bodyPr/>
          <a:lstStyle>
            <a:lvl1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>
              <a:defRPr lang="en-US" sz="2200" kern="1200" noProof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0975" y="8"/>
            <a:ext cx="10741025" cy="71966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rIns="396000" anchor="ctr"/>
          <a:lstStyle>
            <a:lvl1pPr algn="r">
              <a:defRPr sz="3200" cap="non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239187" y="6200783"/>
            <a:ext cx="11211140" cy="654953"/>
          </a:xfrm>
          <a:prstGeom prst="rect">
            <a:avLst/>
          </a:prstGeom>
        </p:spPr>
        <p:txBody>
          <a:bodyPr anchor="b"/>
          <a:lstStyle>
            <a:lvl1pPr marL="180975" indent="-180975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3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4864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2pPr>
            <a:lvl3pPr marL="10287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3pPr>
            <a:lvl4pPr marL="13716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4pPr>
            <a:lvl5pPr marL="17145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5pPr>
          </a:lstStyle>
          <a:p>
            <a:pPr lvl="0"/>
            <a:r>
              <a:rPr lang="en-US" noProof="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915279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9190" y="1448859"/>
            <a:ext cx="11713633" cy="4751916"/>
          </a:xfrm>
          <a:prstGeom prst="rect">
            <a:avLst/>
          </a:prstGeom>
        </p:spPr>
        <p:txBody>
          <a:bodyPr/>
          <a:lstStyle>
            <a:lvl1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>
              <a:defRPr lang="en-US" sz="2200" kern="1200" noProof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0975" y="8"/>
            <a:ext cx="10741025" cy="71966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rIns="396000" anchor="ctr"/>
          <a:lstStyle>
            <a:lvl1pPr algn="r">
              <a:defRPr sz="3200" cap="non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5" hasCustomPrompt="1"/>
          </p:nvPr>
        </p:nvSpPr>
        <p:spPr>
          <a:xfrm>
            <a:off x="239185" y="724959"/>
            <a:ext cx="11713635" cy="72390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2400" u="none">
                <a:solidFill>
                  <a:srgbClr val="C00000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239187" y="6200780"/>
            <a:ext cx="11211140" cy="654955"/>
          </a:xfrm>
          <a:prstGeom prst="rect">
            <a:avLst/>
          </a:prstGeom>
        </p:spPr>
        <p:txBody>
          <a:bodyPr anchor="b"/>
          <a:lstStyle>
            <a:lvl1pPr marL="180975" indent="-180975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3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4864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2pPr>
            <a:lvl3pPr marL="10287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3pPr>
            <a:lvl4pPr marL="13716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4pPr>
            <a:lvl5pPr marL="17145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5pPr>
          </a:lstStyle>
          <a:p>
            <a:pPr lvl="0"/>
            <a:r>
              <a:rPr lang="en-US" noProof="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459827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9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sgi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1574800" cy="946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043409"/>
            <a:ext cx="12192000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  <a:spcAft>
                <a:spcPts val="900"/>
              </a:spcAft>
            </a:pPr>
            <a:r>
              <a:rPr lang="it-IT" sz="1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{</a:t>
            </a:r>
            <a:r>
              <a:rPr lang="it-IT" sz="14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name.surname</a:t>
            </a:r>
            <a:r>
              <a:rPr lang="it-IT" sz="1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}@unimore.it</a:t>
            </a:r>
          </a:p>
          <a:p>
            <a:pPr algn="ctr" fontAlgn="base">
              <a:spcBef>
                <a:spcPts val="0"/>
              </a:spcBef>
              <a:spcAft>
                <a:spcPts val="900"/>
              </a:spcAft>
            </a:pPr>
            <a:r>
              <a:rPr lang="en-US" sz="1600" i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Modena and Reggio Emilia, Italy</a:t>
            </a:r>
          </a:p>
        </p:txBody>
      </p:sp>
      <p:sp>
        <p:nvSpPr>
          <p:cNvPr id="23" name="Segnaposto testo 22"/>
          <p:cNvSpPr>
            <a:spLocks noGrp="1"/>
          </p:cNvSpPr>
          <p:nvPr>
            <p:ph type="body" sz="quarter" idx="12" hasCustomPrompt="1"/>
          </p:nvPr>
        </p:nvSpPr>
        <p:spPr>
          <a:xfrm>
            <a:off x="7" y="4583989"/>
            <a:ext cx="12191999" cy="45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algn="ctr">
              <a:defRPr lang="it-IT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 algn="ctr" defTabSz="914400"/>
            <a:r>
              <a:rPr lang="en-US" noProof="0" dirty="0"/>
              <a:t>Authors</a:t>
            </a:r>
          </a:p>
        </p:txBody>
      </p:sp>
      <p:sp>
        <p:nvSpPr>
          <p:cNvPr id="21" name="Segnaposto immagine 20"/>
          <p:cNvSpPr>
            <a:spLocks noGrp="1"/>
          </p:cNvSpPr>
          <p:nvPr>
            <p:ph type="pic" sz="quarter" idx="11" hasCustomPrompt="1"/>
          </p:nvPr>
        </p:nvSpPr>
        <p:spPr>
          <a:xfrm>
            <a:off x="1727200" y="420690"/>
            <a:ext cx="8737600" cy="1022351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Conference Logo</a:t>
            </a:r>
            <a:endParaRPr lang="en-US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3860801"/>
            <a:ext cx="12192000" cy="72319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Paper Title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1916113"/>
            <a:ext cx="12192000" cy="1944688"/>
          </a:xfrm>
          <a:prstGeom prst="rect">
            <a:avLst/>
          </a:prstGeom>
          <a:solidFill>
            <a:srgbClr val="C00000"/>
          </a:solidFill>
        </p:spPr>
        <p:txBody>
          <a:bodyPr anchor="ctr">
            <a:noAutofit/>
          </a:bodyPr>
          <a:lstStyle>
            <a:lvl1pPr lvl="0" indent="0"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marL="342900" indent="-137160" defTabSz="6858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500"/>
            </a:lvl2pPr>
            <a:lvl3pPr marL="857250" indent="-171450" defTabSz="6858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/>
            </a:lvl3pPr>
            <a:lvl4pPr marL="1200150" indent="-171450" defTabSz="6858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/>
            </a:lvl4pPr>
            <a:lvl5pPr marL="1543050" indent="-171450" defTabSz="6858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baseline="0"/>
            </a:lvl5pPr>
            <a:lvl6pPr marL="1885950" indent="-171450" defTabSz="6858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/>
            </a:lvl6pPr>
            <a:lvl7pPr marL="2228850" indent="-171450" defTabSz="6858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/>
            </a:lvl7pPr>
            <a:lvl8pPr marL="2571750" indent="-171450" defTabSz="6858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/>
            </a:lvl8pPr>
            <a:lvl9pPr marL="2914650" indent="-171450" defTabSz="6858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/>
            </a:lvl9pPr>
          </a:lstStyle>
          <a:p>
            <a:pPr lvl="0"/>
            <a:r>
              <a:rPr lang="en-US" sz="4000" noProof="0" dirty="0"/>
              <a:t>Thank you for your attention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6" y="5916241"/>
            <a:ext cx="1955248" cy="713267"/>
          </a:xfrm>
          <a:prstGeom prst="rect">
            <a:avLst/>
          </a:prstGeom>
        </p:spPr>
      </p:pic>
      <p:pic>
        <p:nvPicPr>
          <p:cNvPr id="12" name="Picture 6" descr="logo Soft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015" y="5956167"/>
            <a:ext cx="2180273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C78E7A-EF44-413E-885E-C2BC5FAF2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29" y="6005409"/>
            <a:ext cx="2856141" cy="60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76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432">
          <p15:clr>
            <a:srgbClr val="FBAE40"/>
          </p15:clr>
        </p15:guide>
        <p15:guide id="5" orient="horz" pos="12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OLD] Title only with bor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0500" y="1027665"/>
            <a:ext cx="11618384" cy="5154061"/>
          </a:xfrm>
          <a:prstGeom prst="rect">
            <a:avLst/>
          </a:prstGeom>
        </p:spPr>
        <p:txBody>
          <a:bodyPr/>
          <a:lstStyle>
            <a:lvl1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>
              <a:defRPr lang="en-US" sz="2200" kern="1200" noProof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0975" y="8"/>
            <a:ext cx="10549119" cy="71966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rIns="324000" anchor="ctr"/>
          <a:lstStyle>
            <a:lvl1pPr algn="r">
              <a:defRPr sz="3200" cap="non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8" name="Rectangle 8"/>
          <p:cNvSpPr/>
          <p:nvPr/>
        </p:nvSpPr>
        <p:spPr>
          <a:xfrm>
            <a:off x="12001500" y="4846320"/>
            <a:ext cx="190501" cy="20116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12001500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7"/>
          </p:nvPr>
        </p:nvSpPr>
        <p:spPr>
          <a:xfrm>
            <a:off x="11450326" y="6522359"/>
            <a:ext cx="549769" cy="335647"/>
          </a:xfrm>
        </p:spPr>
        <p:txBody>
          <a:bodyPr lIns="72000" rIns="72000" bIns="720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1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190507" y="6200780"/>
            <a:ext cx="11259820" cy="654955"/>
          </a:xfrm>
          <a:prstGeom prst="rect">
            <a:avLst/>
          </a:prstGeom>
        </p:spPr>
        <p:txBody>
          <a:bodyPr anchor="b"/>
          <a:lstStyle>
            <a:lvl1pPr marL="180975" indent="-180975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3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4864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2pPr>
            <a:lvl3pPr marL="10287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3pPr>
            <a:lvl4pPr marL="13716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4pPr>
            <a:lvl5pPr marL="17145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200"/>
            </a:lvl5pPr>
          </a:lstStyle>
          <a:p>
            <a:pPr lvl="0"/>
            <a:r>
              <a:rPr lang="en-US" noProof="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255736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21">
          <p15:clr>
            <a:srgbClr val="FBAE40"/>
          </p15:clr>
        </p15:guide>
        <p15:guide id="3" pos="744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UNUSED] 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cap="all" spc="9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001500" y="4846320"/>
            <a:ext cx="190501" cy="20116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01500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5CC916A-B1F5-464A-8D16-06C0FE2B93F4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‹N›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4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[UNUSED] 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342" y="218402"/>
            <a:ext cx="9935137" cy="611987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it-IT" dirty="0"/>
              <a:t>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333" y="947622"/>
            <a:ext cx="5743883" cy="871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350" b="0" cap="all" spc="75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390" y="1892999"/>
            <a:ext cx="5600103" cy="484204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 Light" panose="020F0302020204030204" pitchFamily="34" charset="0"/>
              </a:defRPr>
            </a:lvl1pPr>
            <a:lvl2pPr>
              <a:defRPr sz="1500">
                <a:latin typeface="Calibri Light" panose="020F0302020204030204" pitchFamily="34" charset="0"/>
              </a:defRPr>
            </a:lvl2pPr>
            <a:lvl3pPr>
              <a:defRPr sz="1350">
                <a:latin typeface="Calibri Light" panose="020F0302020204030204" pitchFamily="34" charset="0"/>
              </a:defRPr>
            </a:lvl3pPr>
            <a:lvl4pPr>
              <a:defRPr sz="1200">
                <a:latin typeface="Calibri Light" panose="020F0302020204030204" pitchFamily="34" charset="0"/>
              </a:defRPr>
            </a:lvl4pPr>
            <a:lvl5pPr>
              <a:defRPr sz="1200">
                <a:latin typeface="Calibri Light" panose="020F030202020403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9889" y="947622"/>
            <a:ext cx="5743883" cy="871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1350" b="0" kern="1200" cap="all" spc="75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432" y="1892999"/>
            <a:ext cx="5798925" cy="484204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 Light" panose="020F0302020204030204" pitchFamily="34" charset="0"/>
              </a:defRPr>
            </a:lvl1pPr>
            <a:lvl2pPr>
              <a:defRPr sz="1500">
                <a:latin typeface="Calibri Light" panose="020F0302020204030204" pitchFamily="34" charset="0"/>
              </a:defRPr>
            </a:lvl2pPr>
            <a:lvl3pPr>
              <a:defRPr sz="1350">
                <a:latin typeface="Calibri Light" panose="020F0302020204030204" pitchFamily="34" charset="0"/>
              </a:defRPr>
            </a:lvl3pPr>
            <a:lvl4pPr>
              <a:defRPr sz="1200">
                <a:latin typeface="Calibri Light" panose="020F0302020204030204" pitchFamily="34" charset="0"/>
              </a:defRPr>
            </a:lvl4pPr>
            <a:lvl5pPr>
              <a:defRPr sz="1200">
                <a:latin typeface="Calibri Light" panose="020F030202020403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603" y="6520271"/>
            <a:ext cx="506156" cy="365125"/>
          </a:xfrm>
        </p:spPr>
        <p:txBody>
          <a:bodyPr/>
          <a:lstStyle>
            <a:lvl1pPr>
              <a:defRPr sz="825">
                <a:latin typeface="Calibri Light" panose="020F0302020204030204" pitchFamily="34" charset="0"/>
              </a:defRPr>
            </a:lvl1pPr>
          </a:lstStyle>
          <a:p>
            <a:fld id="{6E2D2B3B-882E-40F3-A32F-6DD516915044}" type="slidenum">
              <a:rPr lang="en-US" smtClean="0">
                <a:solidFill>
                  <a:srgbClr val="C0504D"/>
                </a:solidFill>
              </a:rPr>
              <a:pPr/>
              <a:t>‹N›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2001500" y="0"/>
            <a:ext cx="190501" cy="137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12001500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3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0320" y="6522359"/>
            <a:ext cx="741680" cy="335647"/>
          </a:xfrm>
          <a:prstGeom prst="rect">
            <a:avLst/>
          </a:prstGeom>
        </p:spPr>
        <p:txBody>
          <a:bodyPr vert="horz" lIns="91440" tIns="90000" rIns="108000" bIns="90000" rtlCol="0" anchor="b">
            <a:noAutofit/>
          </a:bodyPr>
          <a:lstStyle>
            <a:lvl1pPr algn="r">
              <a:defRPr sz="10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9E7883-AA79-4411-B851-614C1C6460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26" y="64068"/>
            <a:ext cx="907495" cy="6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71" r:id="rId5"/>
    <p:sldLayoutId id="2147483662" r:id="rId6"/>
    <p:sldLayoutId id="2147483664" r:id="rId7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700" kern="1200" cap="all" spc="-4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spcAft>
          <a:spcPts val="450"/>
        </a:spcAft>
        <a:buFont typeface="Arial" pitchFamily="34" charset="0"/>
        <a:buNone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3">
          <p15:clr>
            <a:srgbClr val="F26B43"/>
          </p15:clr>
        </p15:guide>
        <p15:guide id="2" orient="horz" pos="3906">
          <p15:clr>
            <a:srgbClr val="F26B43"/>
          </p15:clr>
        </p15:guide>
        <p15:guide id="3" pos="7537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5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5" Type="http://schemas.openxmlformats.org/officeDocument/2006/relationships/image" Target="../media/image30.png"/><Relationship Id="rId4" Type="http://schemas.openxmlformats.org/officeDocument/2006/relationships/customXml" Target="../ink/ink1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D4761BC-6533-5331-E411-1123BB5ED6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G. Cartella</a:t>
            </a:r>
            <a:r>
              <a:rPr lang="it-IT" baseline="30000" dirty="0"/>
              <a:t>1</a:t>
            </a:r>
            <a:r>
              <a:rPr lang="it-IT" dirty="0"/>
              <a:t>, M. Cornia</a:t>
            </a:r>
            <a:r>
              <a:rPr lang="it-IT" baseline="30000" dirty="0"/>
              <a:t>1</a:t>
            </a:r>
            <a:r>
              <a:rPr lang="it-IT" dirty="0"/>
              <a:t>, V. Cuculo</a:t>
            </a:r>
            <a:r>
              <a:rPr lang="it-IT" baseline="30000" dirty="0"/>
              <a:t>1</a:t>
            </a:r>
            <a:r>
              <a:rPr lang="it-IT" dirty="0"/>
              <a:t>, A. D’Amelio</a:t>
            </a:r>
            <a:r>
              <a:rPr lang="it-IT" baseline="30000" dirty="0"/>
              <a:t>2</a:t>
            </a:r>
            <a:r>
              <a:rPr lang="it-IT" dirty="0"/>
              <a:t>, D. Zanca</a:t>
            </a:r>
            <a:r>
              <a:rPr lang="it-IT" baseline="30000" dirty="0"/>
              <a:t>3</a:t>
            </a:r>
            <a:r>
              <a:rPr lang="it-IT" dirty="0"/>
              <a:t>, G. Boccignone</a:t>
            </a:r>
            <a:r>
              <a:rPr lang="it-IT" baseline="30000" dirty="0"/>
              <a:t>2</a:t>
            </a:r>
            <a:r>
              <a:rPr lang="it-IT" dirty="0"/>
              <a:t>, R. Cucchiara</a:t>
            </a:r>
            <a:r>
              <a:rPr lang="it-IT" baseline="30000" dirty="0"/>
              <a:t>1</a:t>
            </a:r>
          </a:p>
        </p:txBody>
      </p:sp>
      <p:pic>
        <p:nvPicPr>
          <p:cNvPr id="6" name="Segnaposto immagine 5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5A70198F-F6C5-5B13-AF57-D8DE41A8F4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67" y="496919"/>
            <a:ext cx="2719465" cy="910795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846762-EA09-41D7-535A-9322A1B8FD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Trends, Applications, and Challenges in</a:t>
            </a:r>
            <a:br>
              <a:rPr lang="en-US" dirty="0"/>
            </a:br>
            <a:r>
              <a:rPr lang="en-US" dirty="0"/>
              <a:t>Human Attention Modelling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6939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0CAF-C7CE-0355-89C4-67113D534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48DFE36-EE2E-5DB3-B8EE-46DA51F13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90" y="1448859"/>
            <a:ext cx="11488941" cy="1115537"/>
          </a:xfrm>
        </p:spPr>
        <p:txBody>
          <a:bodyPr lIns="91440" tIns="45720" rIns="91440" bIns="45720" anchor="t"/>
          <a:lstStyle/>
          <a:p>
            <a:r>
              <a:rPr lang="it-IT" dirty="0" err="1">
                <a:latin typeface="Calibri Light"/>
                <a:cs typeface="Calibri Light"/>
              </a:rPr>
              <a:t>Raw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fixations</a:t>
            </a:r>
            <a:r>
              <a:rPr lang="it-IT" dirty="0">
                <a:latin typeface="Calibri Light"/>
                <a:cs typeface="Calibri Light"/>
              </a:rPr>
              <a:t> or </a:t>
            </a:r>
            <a:r>
              <a:rPr lang="it-IT" dirty="0" err="1">
                <a:latin typeface="Calibri Light"/>
                <a:cs typeface="Calibri Light"/>
              </a:rPr>
              <a:t>saliency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maps</a:t>
            </a:r>
            <a:r>
              <a:rPr lang="it-IT" dirty="0">
                <a:latin typeface="Calibri Light"/>
                <a:cs typeface="Calibri Light"/>
              </a:rPr>
              <a:t> can be </a:t>
            </a:r>
            <a:r>
              <a:rPr lang="it-IT" dirty="0" err="1">
                <a:latin typeface="Calibri Light"/>
                <a:cs typeface="Calibri Light"/>
              </a:rPr>
              <a:t>combined</a:t>
            </a:r>
            <a:r>
              <a:rPr lang="it-IT" dirty="0">
                <a:latin typeface="Calibri Light"/>
                <a:cs typeface="Calibri Light"/>
              </a:rPr>
              <a:t> with the </a:t>
            </a:r>
            <a:r>
              <a:rPr lang="it-IT" dirty="0" err="1">
                <a:latin typeface="Calibri Light"/>
                <a:cs typeface="Calibri Light"/>
              </a:rPr>
              <a:t>language</a:t>
            </a:r>
            <a:r>
              <a:rPr lang="it-IT" dirty="0">
                <a:latin typeface="Calibri Light"/>
                <a:cs typeface="Calibri Light"/>
              </a:rPr>
              <a:t> model to guide the </a:t>
            </a:r>
            <a:r>
              <a:rPr lang="it-IT" b="1" dirty="0" err="1">
                <a:latin typeface="Calibri Light"/>
                <a:cs typeface="Calibri Light"/>
              </a:rPr>
              <a:t>caption</a:t>
            </a:r>
            <a:r>
              <a:rPr lang="it-IT" b="1" dirty="0">
                <a:latin typeface="Calibri Light"/>
                <a:cs typeface="Calibri Light"/>
              </a:rPr>
              <a:t> </a:t>
            </a:r>
            <a:r>
              <a:rPr lang="it-IT" dirty="0">
                <a:latin typeface="Calibri Light"/>
                <a:cs typeface="Calibri Light"/>
              </a:rPr>
              <a:t>generation or </a:t>
            </a:r>
            <a:r>
              <a:rPr lang="it-IT" dirty="0" err="1">
                <a:latin typeface="Calibri Light"/>
                <a:cs typeface="Calibri Light"/>
              </a:rPr>
              <a:t>guides</a:t>
            </a:r>
            <a:r>
              <a:rPr lang="it-IT" dirty="0">
                <a:latin typeface="Calibri Light"/>
                <a:cs typeface="Calibri Light"/>
              </a:rPr>
              <a:t> VQA models to </a:t>
            </a:r>
            <a:r>
              <a:rPr lang="it-IT" b="1" dirty="0">
                <a:latin typeface="Calibri Light"/>
                <a:cs typeface="Calibri Light"/>
              </a:rPr>
              <a:t>generate </a:t>
            </a:r>
            <a:r>
              <a:rPr lang="it-IT" dirty="0">
                <a:latin typeface="Calibri Light"/>
                <a:cs typeface="Calibri Light"/>
              </a:rPr>
              <a:t>human-like </a:t>
            </a:r>
            <a:r>
              <a:rPr lang="it-IT" dirty="0" err="1">
                <a:latin typeface="Calibri Light"/>
                <a:cs typeface="Calibri Light"/>
              </a:rPr>
              <a:t>attention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maps</a:t>
            </a:r>
            <a:r>
              <a:rPr lang="it-IT" dirty="0">
                <a:latin typeface="Calibri Light"/>
                <a:cs typeface="Calibri Light"/>
              </a:rPr>
              <a:t> and </a:t>
            </a:r>
            <a:r>
              <a:rPr lang="it-IT" dirty="0" err="1">
                <a:latin typeface="Calibri Light"/>
                <a:cs typeface="Calibri Light"/>
              </a:rPr>
              <a:t>promoting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b="1" dirty="0" err="1">
                <a:latin typeface="Calibri Light"/>
                <a:cs typeface="Calibri Light"/>
              </a:rPr>
              <a:t>reasoning</a:t>
            </a:r>
            <a:r>
              <a:rPr lang="it-IT" b="1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behaviour</a:t>
            </a:r>
            <a:r>
              <a:rPr lang="it-IT" dirty="0">
                <a:latin typeface="Calibri Light"/>
                <a:cs typeface="Calibri Light"/>
              </a:rPr>
              <a:t>.</a:t>
            </a:r>
            <a:endParaRPr lang="it-IT" dirty="0" err="1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B67DC2C-B830-1A1B-665E-7EC7360C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Applications in AI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FDB1CA-CC2B-CE64-5088-E842597228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B33D642-7F62-E307-1599-C71F0C9E1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Vision-and-Language Applications</a:t>
            </a:r>
          </a:p>
        </p:txBody>
      </p:sp>
      <p:pic>
        <p:nvPicPr>
          <p:cNvPr id="5" name="Immagine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C023E185-9A03-E143-F93B-6D15045DB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823" y="2767722"/>
            <a:ext cx="9896354" cy="2786095"/>
          </a:xfrm>
          <a:prstGeom prst="rect">
            <a:avLst/>
          </a:prstGeom>
          <a:ln>
            <a:noFill/>
          </a:ln>
        </p:spPr>
      </p:pic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F24E2082-765E-19AB-DB63-FB5AFD211AA0}"/>
              </a:ext>
            </a:extLst>
          </p:cNvPr>
          <p:cNvSpPr txBox="1">
            <a:spLocks/>
          </p:cNvSpPr>
          <p:nvPr/>
        </p:nvSpPr>
        <p:spPr>
          <a:xfrm>
            <a:off x="239187" y="5880847"/>
            <a:ext cx="11496889" cy="872669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180975" indent="-180975" algn="l" defTabSz="685800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300" b="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He, Sen, et al. "Human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attention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in image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captioning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: Dataset and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analysis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."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Proceedings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of the IEEE/CVF ICCV. 2019.</a:t>
            </a:r>
            <a:endParaRPr lang="it-IT" dirty="0"/>
          </a:p>
          <a:p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Takmaz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,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Ece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, et al. "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Generating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Image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Descriptions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via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Sequential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Cross-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Modal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Alignment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Guided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by Human Gaze."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Proceedings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of EMNLP. 2020.</a:t>
            </a:r>
          </a:p>
          <a:p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Sood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,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Ekta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, et al. "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Multimodal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integration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of human-like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attention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in visual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question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answering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."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Proceedings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of the IEEE/CVF CVPR. 2023.</a:t>
            </a:r>
          </a:p>
        </p:txBody>
      </p:sp>
    </p:spTree>
    <p:extLst>
      <p:ext uri="{BB962C8B-B14F-4D97-AF65-F5344CB8AC3E}">
        <p14:creationId xmlns:p14="http://schemas.microsoft.com/office/powerpoint/2010/main" val="2706431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0CAF-C7CE-0355-89C4-67113D534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48DFE36-EE2E-5DB3-B8EE-46DA51F13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90" y="1815391"/>
            <a:ext cx="5069365" cy="3690904"/>
          </a:xfrm>
        </p:spPr>
        <p:txBody>
          <a:bodyPr lIns="91440" tIns="45720" rIns="91440" bIns="45720" anchor="t"/>
          <a:lstStyle/>
          <a:p>
            <a:r>
              <a:rPr lang="it-IT" dirty="0">
                <a:solidFill>
                  <a:schemeClr val="tx2"/>
                </a:solidFill>
                <a:latin typeface="Calibri Light"/>
                <a:ea typeface="Calibri Light"/>
                <a:cs typeface="Calibri Light"/>
              </a:rPr>
              <a:t>Machine Reading </a:t>
            </a:r>
            <a:r>
              <a:rPr lang="it-IT" err="1">
                <a:solidFill>
                  <a:schemeClr val="tx2"/>
                </a:solidFill>
                <a:latin typeface="Calibri Light"/>
                <a:ea typeface="Calibri Light"/>
                <a:cs typeface="Calibri Light"/>
              </a:rPr>
              <a:t>Comprehension</a:t>
            </a:r>
            <a:endParaRPr lang="it-IT">
              <a:solidFill>
                <a:schemeClr val="tx2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it-IT" dirty="0">
                <a:latin typeface="Calibri Light"/>
                <a:cs typeface="Calibri Light"/>
              </a:rPr>
              <a:t>Eye </a:t>
            </a:r>
            <a:r>
              <a:rPr lang="it-IT" dirty="0" err="1">
                <a:latin typeface="Calibri Light"/>
                <a:cs typeface="Calibri Light"/>
              </a:rPr>
              <a:t>movement</a:t>
            </a:r>
            <a:r>
              <a:rPr lang="it-IT" dirty="0">
                <a:latin typeface="Calibri Light"/>
                <a:cs typeface="Calibri Light"/>
              </a:rPr>
              <a:t> patterns are </a:t>
            </a:r>
            <a:r>
              <a:rPr lang="it-IT" dirty="0" err="1">
                <a:latin typeface="Calibri Light"/>
                <a:cs typeface="Calibri Light"/>
              </a:rPr>
              <a:t>used</a:t>
            </a:r>
            <a:r>
              <a:rPr lang="it-IT" dirty="0">
                <a:latin typeface="Calibri Light"/>
                <a:cs typeface="Calibri Light"/>
              </a:rPr>
              <a:t> to </a:t>
            </a:r>
            <a:r>
              <a:rPr lang="it-IT" dirty="0" err="1">
                <a:latin typeface="Calibri Light"/>
                <a:cs typeface="Calibri Light"/>
              </a:rPr>
              <a:t>infer</a:t>
            </a:r>
            <a:r>
              <a:rPr lang="it-IT" dirty="0">
                <a:latin typeface="Calibri Light"/>
                <a:cs typeface="Calibri Light"/>
              </a:rPr>
              <a:t> the </a:t>
            </a:r>
            <a:r>
              <a:rPr lang="it-IT" dirty="0" err="1">
                <a:latin typeface="Calibri Light"/>
                <a:cs typeface="Calibri Light"/>
              </a:rPr>
              <a:t>reader’s</a:t>
            </a:r>
            <a:r>
              <a:rPr lang="it-IT" dirty="0">
                <a:latin typeface="Calibri Light"/>
                <a:cs typeface="Calibri Light"/>
              </a:rPr>
              <a:t> native </a:t>
            </a:r>
            <a:r>
              <a:rPr lang="it-IT" dirty="0" err="1">
                <a:latin typeface="Calibri Light"/>
                <a:cs typeface="Calibri Light"/>
              </a:rPr>
              <a:t>language</a:t>
            </a:r>
            <a:r>
              <a:rPr lang="it-IT" dirty="0">
                <a:latin typeface="Calibri Light"/>
                <a:cs typeface="Calibri Light"/>
              </a:rPr>
              <a:t>.</a:t>
            </a:r>
            <a:endParaRPr lang="it-IT" dirty="0">
              <a:latin typeface="Calibri Light"/>
              <a:ea typeface="Calibri Light"/>
              <a:cs typeface="Calibri Light"/>
            </a:endParaRPr>
          </a:p>
          <a:p>
            <a:endParaRPr lang="it-IT">
              <a:latin typeface="Calibri Light"/>
              <a:cs typeface="Calibri Light"/>
            </a:endParaRPr>
          </a:p>
          <a:p>
            <a:r>
              <a:rPr lang="it-IT" dirty="0">
                <a:solidFill>
                  <a:schemeClr val="tx2"/>
                </a:solidFill>
                <a:latin typeface="Calibri Light"/>
                <a:cs typeface="Calibri Light"/>
              </a:rPr>
              <a:t>Natural Language </a:t>
            </a:r>
            <a:r>
              <a:rPr lang="it-IT">
                <a:solidFill>
                  <a:schemeClr val="tx2"/>
                </a:solidFill>
                <a:latin typeface="Calibri Light"/>
                <a:cs typeface="Calibri Light"/>
              </a:rPr>
              <a:t>Understanding</a:t>
            </a:r>
            <a:endParaRPr lang="it-IT">
              <a:solidFill>
                <a:schemeClr val="tx2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it-IT" dirty="0">
                <a:latin typeface="Calibri Light"/>
                <a:cs typeface="Calibri Light"/>
              </a:rPr>
              <a:t>Models generate </a:t>
            </a:r>
            <a:r>
              <a:rPr lang="it-IT" dirty="0" err="1">
                <a:latin typeface="Calibri Light"/>
                <a:cs typeface="Calibri Light"/>
              </a:rPr>
              <a:t>scanpaths</a:t>
            </a:r>
            <a:r>
              <a:rPr lang="it-IT" dirty="0">
                <a:latin typeface="Calibri Light"/>
                <a:cs typeface="Calibri Light"/>
              </a:rPr>
              <a:t> from </a:t>
            </a:r>
            <a:r>
              <a:rPr lang="it-IT" dirty="0" err="1">
                <a:latin typeface="Calibri Light"/>
                <a:cs typeface="Calibri Light"/>
              </a:rPr>
              <a:t>existing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eye</a:t>
            </a:r>
            <a:r>
              <a:rPr lang="it-IT" dirty="0">
                <a:latin typeface="Calibri Light"/>
                <a:cs typeface="Calibri Light"/>
              </a:rPr>
              <a:t>-tracking corpora, </a:t>
            </a:r>
            <a:r>
              <a:rPr lang="it-IT" dirty="0" err="1">
                <a:latin typeface="Calibri Light"/>
                <a:cs typeface="Calibri Light"/>
              </a:rPr>
              <a:t>improving</a:t>
            </a:r>
            <a:r>
              <a:rPr lang="it-IT" dirty="0">
                <a:latin typeface="Calibri Light"/>
                <a:cs typeface="Calibri Light"/>
              </a:rPr>
              <a:t> performance on tasks </a:t>
            </a:r>
            <a:r>
              <a:rPr lang="it-IT" dirty="0" err="1">
                <a:latin typeface="Calibri Light"/>
                <a:cs typeface="Calibri Light"/>
              </a:rPr>
              <a:t>such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as</a:t>
            </a:r>
            <a:r>
              <a:rPr lang="it-IT" dirty="0">
                <a:latin typeface="Calibri Light"/>
                <a:cs typeface="Calibri Light"/>
              </a:rPr>
              <a:t> sentiment </a:t>
            </a:r>
            <a:r>
              <a:rPr lang="it-IT" dirty="0" err="1">
                <a:latin typeface="Calibri Light"/>
                <a:cs typeface="Calibri Light"/>
              </a:rPr>
              <a:t>analysis</a:t>
            </a:r>
            <a:r>
              <a:rPr lang="it-IT" dirty="0">
                <a:latin typeface="Calibri Light"/>
                <a:cs typeface="Calibri Light"/>
              </a:rPr>
              <a:t> and </a:t>
            </a:r>
            <a:r>
              <a:rPr lang="it-IT" dirty="0" err="1">
                <a:latin typeface="Calibri Light"/>
                <a:cs typeface="Calibri Light"/>
              </a:rPr>
              <a:t>sarcasm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detection</a:t>
            </a:r>
            <a:r>
              <a:rPr lang="it-IT" dirty="0">
                <a:latin typeface="Calibri Light"/>
                <a:cs typeface="Calibri Light"/>
              </a:rPr>
              <a:t>.</a:t>
            </a:r>
            <a:endParaRPr lang="it-IT" dirty="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B67DC2C-B830-1A1B-665E-7EC7360C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Applications in AI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FDB1CA-CC2B-CE64-5088-E842597228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B33D642-7F62-E307-1599-C71F0C9E1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Language </a:t>
            </a:r>
            <a:r>
              <a:rPr lang="it-IT" dirty="0" err="1"/>
              <a:t>Modelling</a:t>
            </a:r>
            <a:endParaRPr lang="it-IT" dirty="0"/>
          </a:p>
        </p:txBody>
      </p:sp>
      <p:pic>
        <p:nvPicPr>
          <p:cNvPr id="5" name="Immagine 4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6F1D4772-72A6-D271-A9C9-DD609C1D1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634" y="1915248"/>
            <a:ext cx="6096000" cy="3492137"/>
          </a:xfrm>
          <a:prstGeom prst="rect">
            <a:avLst/>
          </a:prstGeom>
          <a:ln>
            <a:noFill/>
          </a:ln>
        </p:spPr>
      </p:pic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DE544F54-1A83-65D2-2290-28EA889FEC3E}"/>
              </a:ext>
            </a:extLst>
          </p:cNvPr>
          <p:cNvSpPr txBox="1">
            <a:spLocks/>
          </p:cNvSpPr>
          <p:nvPr/>
        </p:nvSpPr>
        <p:spPr>
          <a:xfrm>
            <a:off x="239187" y="5880847"/>
            <a:ext cx="11496889" cy="872669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180975" indent="-180975" algn="l" defTabSz="685800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300" b="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Sood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,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Ekta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, et al. "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Improving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natural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language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processing tasks with human gaze-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guided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neural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attention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."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NeurIPS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(2020): 6327-6341.</a:t>
            </a:r>
            <a:endParaRPr lang="en-US" i="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Reich, David Robert, et al. "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Inferring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native and non-native human reading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comprehension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and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subjective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text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difficulty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from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scanpaths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in reading." ETRA. 2022.</a:t>
            </a:r>
            <a:endParaRPr lang="it-IT" i="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Deng,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Shuwen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, et al. "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Pre-Trained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Language Models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Augmented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with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Synthetic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Scanpaths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for Natural Language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Understanding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."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Proceedings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of EMNLP. 2023.</a:t>
            </a:r>
            <a:endParaRPr lang="it-IT" i="0" dirty="0">
              <a:solidFill>
                <a:srgbClr val="00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6890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F594B-8D1F-3477-0048-31259F10F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D139974-12D9-2ABC-976E-69155D24B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90" y="1445941"/>
            <a:ext cx="5009962" cy="2118677"/>
          </a:xfrm>
          <a:effectLst/>
        </p:spPr>
        <p:txBody>
          <a:bodyPr lIns="91440" tIns="45720" rIns="91440" bIns="45720" anchor="t"/>
          <a:lstStyle/>
          <a:p>
            <a:r>
              <a:rPr lang="it-IT" dirty="0">
                <a:latin typeface="Calibri Light"/>
                <a:cs typeface="Calibri Light"/>
              </a:rPr>
              <a:t>In collaborative </a:t>
            </a:r>
            <a:r>
              <a:rPr lang="it-IT" dirty="0" err="1">
                <a:latin typeface="Calibri Light"/>
                <a:cs typeface="Calibri Light"/>
              </a:rPr>
              <a:t>robotics</a:t>
            </a:r>
            <a:r>
              <a:rPr lang="it-IT" dirty="0">
                <a:latin typeface="Calibri Light"/>
                <a:cs typeface="Calibri Light"/>
              </a:rPr>
              <a:t>, robot </a:t>
            </a:r>
            <a:r>
              <a:rPr lang="it-IT" dirty="0" err="1">
                <a:latin typeface="Calibri Light"/>
                <a:cs typeface="Calibri Light"/>
              </a:rPr>
              <a:t>assistance</a:t>
            </a:r>
            <a:r>
              <a:rPr lang="it-IT" dirty="0">
                <a:latin typeface="Calibri Light"/>
                <a:cs typeface="Calibri Light"/>
              </a:rPr>
              <a:t> can be </a:t>
            </a:r>
            <a:r>
              <a:rPr lang="it-IT" dirty="0" err="1">
                <a:latin typeface="Calibri Light"/>
                <a:cs typeface="Calibri Light"/>
              </a:rPr>
              <a:t>enabled</a:t>
            </a:r>
            <a:r>
              <a:rPr lang="it-IT" dirty="0">
                <a:latin typeface="Calibri Light"/>
                <a:cs typeface="Calibri Light"/>
              </a:rPr>
              <a:t> by </a:t>
            </a:r>
            <a:r>
              <a:rPr lang="it-IT" dirty="0" err="1">
                <a:latin typeface="Calibri Light"/>
                <a:cs typeface="Calibri Light"/>
              </a:rPr>
              <a:t>individuals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directing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their</a:t>
            </a:r>
            <a:r>
              <a:rPr lang="it-IT" dirty="0">
                <a:latin typeface="Calibri Light"/>
                <a:cs typeface="Calibri Light"/>
              </a:rPr>
              <a:t> gaze </a:t>
            </a:r>
            <a:r>
              <a:rPr lang="it-IT" dirty="0" err="1">
                <a:latin typeface="Calibri Light"/>
                <a:cs typeface="Calibri Light"/>
              </a:rPr>
              <a:t>towards</a:t>
            </a:r>
            <a:r>
              <a:rPr lang="it-IT" dirty="0">
                <a:latin typeface="Calibri Light"/>
                <a:cs typeface="Calibri Light"/>
              </a:rPr>
              <a:t> a </a:t>
            </a:r>
            <a:r>
              <a:rPr lang="it-IT" dirty="0" err="1">
                <a:latin typeface="Calibri Light"/>
                <a:cs typeface="Calibri Light"/>
              </a:rPr>
              <a:t>specific</a:t>
            </a:r>
            <a:r>
              <a:rPr lang="it-IT" dirty="0">
                <a:latin typeface="Calibri Light"/>
                <a:cs typeface="Calibri Light"/>
              </a:rPr>
              <a:t> target </a:t>
            </a:r>
            <a:r>
              <a:rPr lang="it-IT" dirty="0" err="1">
                <a:latin typeface="Calibri Light"/>
                <a:cs typeface="Calibri Light"/>
              </a:rPr>
              <a:t>they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wish</a:t>
            </a:r>
            <a:r>
              <a:rPr lang="it-IT" dirty="0">
                <a:latin typeface="Calibri Light"/>
                <a:cs typeface="Calibri Light"/>
              </a:rPr>
              <a:t> to </a:t>
            </a:r>
            <a:r>
              <a:rPr lang="it-IT" dirty="0" err="1">
                <a:latin typeface="Calibri Light"/>
                <a:cs typeface="Calibri Light"/>
              </a:rPr>
              <a:t>grasp</a:t>
            </a:r>
            <a:r>
              <a:rPr lang="it-IT" dirty="0">
                <a:latin typeface="Calibri Light"/>
                <a:cs typeface="Calibri Light"/>
              </a:rPr>
              <a:t> or </a:t>
            </a:r>
            <a:r>
              <a:rPr lang="it-IT" b="1" dirty="0" err="1">
                <a:latin typeface="Calibri Light"/>
                <a:cs typeface="Calibri Light"/>
              </a:rPr>
              <a:t>manipulate</a:t>
            </a:r>
            <a:r>
              <a:rPr lang="it-IT" dirty="0">
                <a:latin typeface="Calibri Light"/>
                <a:cs typeface="Calibri Light"/>
              </a:rPr>
              <a:t>. </a:t>
            </a:r>
            <a:r>
              <a:rPr lang="it-IT" b="1" dirty="0">
                <a:latin typeface="Calibri Light"/>
                <a:cs typeface="Calibri Light"/>
              </a:rPr>
              <a:t>Control systems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able</a:t>
            </a:r>
            <a:r>
              <a:rPr lang="it-IT" dirty="0">
                <a:latin typeface="Calibri Light"/>
                <a:cs typeface="Calibri Light"/>
              </a:rPr>
              <a:t> to </a:t>
            </a:r>
            <a:r>
              <a:rPr lang="it-IT" dirty="0" err="1">
                <a:latin typeface="Calibri Light"/>
                <a:cs typeface="Calibri Light"/>
              </a:rPr>
              <a:t>accommodate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eye</a:t>
            </a:r>
            <a:r>
              <a:rPr lang="it-IT" dirty="0">
                <a:latin typeface="Calibri Light"/>
                <a:cs typeface="Calibri Light"/>
              </a:rPr>
              <a:t>-gaze input </a:t>
            </a:r>
            <a:r>
              <a:rPr lang="it-IT" dirty="0" err="1">
                <a:latin typeface="Calibri Light"/>
                <a:cs typeface="Calibri Light"/>
              </a:rPr>
              <a:t>modalities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have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been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developed</a:t>
            </a:r>
            <a:r>
              <a:rPr lang="it-IT" dirty="0">
                <a:latin typeface="Calibri Light"/>
                <a:cs typeface="Calibri Light"/>
              </a:rPr>
              <a:t>.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EADD466-EDF5-CEC1-B2D5-FBB5BF94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Domain-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B6FF51-29C9-1340-7D9F-E7BDD0CCFA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F74D0624-271C-FADD-04BE-D3F7D3932C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 err="1"/>
              <a:t>Robotics</a:t>
            </a:r>
            <a:endParaRPr lang="it-IT" dirty="0"/>
          </a:p>
        </p:txBody>
      </p:sp>
      <p:pic>
        <p:nvPicPr>
          <p:cNvPr id="2" name="Immagine 1" descr="Immagine che contiene testo, schermata, tavolo, uomo&#10;&#10;Descrizione generata automaticamente">
            <a:extLst>
              <a:ext uri="{FF2B5EF4-FFF2-40B4-BE49-F238E27FC236}">
                <a16:creationId xmlns:a16="http://schemas.microsoft.com/office/drawing/2014/main" id="{968F4855-28C3-D53F-B1D8-9328E18A5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155" y="1445941"/>
            <a:ext cx="5818909" cy="4114800"/>
          </a:xfrm>
          <a:prstGeom prst="rect">
            <a:avLst/>
          </a:prstGeom>
          <a:ln>
            <a:noFill/>
          </a:ln>
        </p:spPr>
      </p:pic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A5F46DB6-02D8-477D-3D9C-9D0F2DCFA4B8}"/>
              </a:ext>
            </a:extLst>
          </p:cNvPr>
          <p:cNvSpPr txBox="1">
            <a:spLocks/>
          </p:cNvSpPr>
          <p:nvPr/>
        </p:nvSpPr>
        <p:spPr>
          <a:xfrm>
            <a:off x="239187" y="5880847"/>
            <a:ext cx="11496889" cy="872669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180975" indent="-180975" algn="l" defTabSz="685800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300" b="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rgbClr val="262626"/>
              </a:solidFill>
              <a:ea typeface="+mn-lt"/>
              <a:cs typeface="+mn-lt"/>
            </a:endParaRPr>
          </a:p>
          <a:p>
            <a:endParaRPr lang="it-IT" i="0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it-IT" i="0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it-IT" i="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Saran,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Akanksha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, et al. "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Understanding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teacher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gaze patterns for robot learning." Conference on Robot Learning. PMLR, 2020.</a:t>
            </a:r>
            <a:endParaRPr lang="en-US" i="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Aronson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,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Reuben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M., and Henny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Admoni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. "Gaze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complements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control input for goal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prediction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during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assisted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teleoperation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."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Robotics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science and systems. 2022.</a:t>
            </a:r>
            <a:endParaRPr lang="en-US" i="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Qian, Kun, et al. "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Gvgnet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: Gaze-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directed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visual grounding for learning under-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specified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object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referring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intention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." IEEE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Robotics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and Automation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Letters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(2023).</a:t>
            </a:r>
            <a:endParaRPr lang="it-IT" i="0" dirty="0">
              <a:solidFill>
                <a:srgbClr val="00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4413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F594B-8D1F-3477-0048-31259F10F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CB00F1-44E1-505C-687A-E21A2699A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90" y="1711077"/>
            <a:ext cx="5859243" cy="2195841"/>
          </a:xfrm>
        </p:spPr>
        <p:txBody>
          <a:bodyPr lIns="91440" tIns="45720" rIns="91440" bIns="45720" anchor="ctr"/>
          <a:lstStyle/>
          <a:p>
            <a:r>
              <a:rPr lang="it-IT" dirty="0">
                <a:latin typeface="Calibri Light"/>
                <a:cs typeface="Calibri Light"/>
              </a:rPr>
              <a:t>Inverse </a:t>
            </a:r>
            <a:r>
              <a:rPr lang="it-IT" dirty="0" err="1">
                <a:latin typeface="Calibri Light"/>
                <a:cs typeface="Calibri Light"/>
              </a:rPr>
              <a:t>reinforcement</a:t>
            </a:r>
            <a:r>
              <a:rPr lang="it-IT" dirty="0">
                <a:latin typeface="Calibri Light"/>
                <a:cs typeface="Calibri Light"/>
              </a:rPr>
              <a:t> learning can be </a:t>
            </a:r>
            <a:r>
              <a:rPr lang="it-IT" dirty="0" err="1">
                <a:latin typeface="Calibri Light"/>
                <a:cs typeface="Calibri Light"/>
              </a:rPr>
              <a:t>adopted</a:t>
            </a:r>
            <a:r>
              <a:rPr lang="it-IT" dirty="0">
                <a:latin typeface="Calibri Light"/>
                <a:cs typeface="Calibri Light"/>
              </a:rPr>
              <a:t> to </a:t>
            </a:r>
            <a:r>
              <a:rPr lang="it-IT" dirty="0" err="1">
                <a:latin typeface="Calibri Light"/>
                <a:cs typeface="Calibri Light"/>
              </a:rPr>
              <a:t>learn</a:t>
            </a:r>
            <a:r>
              <a:rPr lang="it-IT" dirty="0">
                <a:latin typeface="Calibri Light"/>
                <a:cs typeface="Calibri Light"/>
              </a:rPr>
              <a:t> an </a:t>
            </a:r>
            <a:r>
              <a:rPr lang="it-IT" dirty="0" err="1">
                <a:latin typeface="Calibri Light"/>
                <a:cs typeface="Calibri Light"/>
              </a:rPr>
              <a:t>attention</a:t>
            </a:r>
            <a:r>
              <a:rPr lang="it-IT" dirty="0">
                <a:latin typeface="Calibri Light"/>
                <a:cs typeface="Calibri Light"/>
              </a:rPr>
              <a:t> policy </a:t>
            </a:r>
            <a:r>
              <a:rPr lang="it-IT" dirty="0" err="1">
                <a:latin typeface="Calibri Light"/>
                <a:cs typeface="Calibri Light"/>
              </a:rPr>
              <a:t>treating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each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fixation</a:t>
            </a:r>
            <a:r>
              <a:rPr lang="it-IT" dirty="0">
                <a:latin typeface="Calibri Light"/>
                <a:cs typeface="Calibri Light"/>
              </a:rPr>
              <a:t> point </a:t>
            </a:r>
            <a:r>
              <a:rPr lang="it-IT" dirty="0" err="1">
                <a:latin typeface="Calibri Light"/>
                <a:cs typeface="Calibri Light"/>
              </a:rPr>
              <a:t>as</a:t>
            </a:r>
            <a:r>
              <a:rPr lang="it-IT" dirty="0">
                <a:latin typeface="Calibri Light"/>
                <a:cs typeface="Calibri Light"/>
              </a:rPr>
              <a:t> a </a:t>
            </a:r>
            <a:r>
              <a:rPr lang="it-IT" dirty="0" err="1">
                <a:latin typeface="Calibri Light"/>
                <a:cs typeface="Calibri Light"/>
              </a:rPr>
              <a:t>potential</a:t>
            </a:r>
            <a:r>
              <a:rPr lang="it-IT" dirty="0">
                <a:latin typeface="Calibri Light"/>
                <a:cs typeface="Calibri Light"/>
              </a:rPr>
              <a:t> source of </a:t>
            </a:r>
            <a:r>
              <a:rPr lang="it-IT" b="1" dirty="0" err="1">
                <a:latin typeface="Calibri Light"/>
                <a:cs typeface="Calibri Light"/>
              </a:rPr>
              <a:t>reward</a:t>
            </a:r>
            <a:r>
              <a:rPr lang="it-IT" dirty="0">
                <a:latin typeface="Calibri Light"/>
                <a:cs typeface="Calibri Light"/>
              </a:rPr>
              <a:t>. Some works </a:t>
            </a:r>
            <a:r>
              <a:rPr lang="it-IT" dirty="0" err="1">
                <a:latin typeface="Calibri Light"/>
                <a:cs typeface="Calibri Light"/>
              </a:rPr>
              <a:t>modelled</a:t>
            </a:r>
            <a:r>
              <a:rPr lang="it-IT" dirty="0">
                <a:latin typeface="Calibri Light"/>
                <a:cs typeface="Calibri Light"/>
              </a:rPr>
              <a:t> the human </a:t>
            </a:r>
            <a:r>
              <a:rPr lang="it-IT" dirty="0" err="1">
                <a:latin typeface="Calibri Light"/>
                <a:cs typeface="Calibri Light"/>
              </a:rPr>
              <a:t>peripheral</a:t>
            </a:r>
            <a:r>
              <a:rPr lang="it-IT" dirty="0">
                <a:latin typeface="Calibri Light"/>
                <a:cs typeface="Calibri Light"/>
              </a:rPr>
              <a:t> vision and </a:t>
            </a:r>
            <a:r>
              <a:rPr lang="it-IT" dirty="0" err="1">
                <a:latin typeface="Calibri Light"/>
                <a:cs typeface="Calibri Light"/>
              </a:rPr>
              <a:t>introduced</a:t>
            </a:r>
            <a:r>
              <a:rPr lang="it-IT" dirty="0">
                <a:latin typeface="Calibri Light"/>
                <a:cs typeface="Calibri Light"/>
              </a:rPr>
              <a:t> a gaze </a:t>
            </a:r>
            <a:r>
              <a:rPr lang="it-IT" dirty="0" err="1">
                <a:latin typeface="Calibri Light"/>
                <a:cs typeface="Calibri Light"/>
              </a:rPr>
              <a:t>detection</a:t>
            </a:r>
            <a:r>
              <a:rPr lang="it-IT" dirty="0">
                <a:latin typeface="Calibri Light"/>
                <a:cs typeface="Calibri Light"/>
              </a:rPr>
              <a:t> model </a:t>
            </a:r>
            <a:r>
              <a:rPr lang="it-IT" dirty="0" err="1">
                <a:latin typeface="Calibri Light"/>
                <a:cs typeface="Calibri Light"/>
              </a:rPr>
              <a:t>augmented</a:t>
            </a:r>
            <a:r>
              <a:rPr lang="it-IT" dirty="0">
                <a:latin typeface="Calibri Light"/>
                <a:cs typeface="Calibri Light"/>
              </a:rPr>
              <a:t> by the </a:t>
            </a:r>
            <a:r>
              <a:rPr lang="it-IT" b="1" dirty="0">
                <a:latin typeface="Calibri Light"/>
                <a:cs typeface="Calibri Light"/>
              </a:rPr>
              <a:t>scene </a:t>
            </a:r>
            <a:r>
              <a:rPr lang="it-IT" b="1" dirty="0" err="1">
                <a:latin typeface="Calibri Light"/>
                <a:cs typeface="Calibri Light"/>
              </a:rPr>
              <a:t>semantics</a:t>
            </a:r>
            <a:r>
              <a:rPr lang="it-IT" dirty="0">
                <a:latin typeface="Calibri Light"/>
                <a:cs typeface="Calibri Light"/>
              </a:rPr>
              <a:t>.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EADD466-EDF5-CEC1-B2D5-FBB5BF94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Domain-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B6FF51-29C9-1340-7D9F-E7BDD0CCFA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AE32144-8CBA-0428-D5E5-4954432808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 err="1"/>
              <a:t>Autonomous</a:t>
            </a:r>
            <a:r>
              <a:rPr lang="it-IT" dirty="0"/>
              <a:t> </a:t>
            </a:r>
            <a:r>
              <a:rPr lang="it-IT" dirty="0" err="1"/>
              <a:t>Driving</a:t>
            </a:r>
            <a:endParaRPr lang="it-IT" dirty="0"/>
          </a:p>
        </p:txBody>
      </p:sp>
      <p:pic>
        <p:nvPicPr>
          <p:cNvPr id="5" name="Immagine 4" descr="Immagine che contiene testo, schermata, schermo&#10;&#10;Descrizione generata automaticamente">
            <a:extLst>
              <a:ext uri="{FF2B5EF4-FFF2-40B4-BE49-F238E27FC236}">
                <a16:creationId xmlns:a16="http://schemas.microsoft.com/office/drawing/2014/main" id="{DD158593-84A3-27CC-52A1-C5965FE1B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647" y="1711077"/>
            <a:ext cx="5404150" cy="3864015"/>
          </a:xfrm>
          <a:prstGeom prst="rect">
            <a:avLst/>
          </a:prstGeom>
          <a:ln>
            <a:noFill/>
          </a:ln>
        </p:spPr>
      </p:pic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DA107191-0290-8527-8F25-901EF039FDDD}"/>
              </a:ext>
            </a:extLst>
          </p:cNvPr>
          <p:cNvSpPr txBox="1">
            <a:spLocks/>
          </p:cNvSpPr>
          <p:nvPr/>
        </p:nvSpPr>
        <p:spPr>
          <a:xfrm>
            <a:off x="239187" y="5880847"/>
            <a:ext cx="11496889" cy="872669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180975" indent="-180975" algn="l" defTabSz="685800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300" b="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ea typeface="+mn-lt"/>
                <a:cs typeface="+mn-lt"/>
              </a:rPr>
              <a:t>Palazzi, Andrea, et al. "</a:t>
            </a:r>
            <a:r>
              <a:rPr lang="it-IT" dirty="0" err="1">
                <a:ea typeface="+mn-lt"/>
                <a:cs typeface="+mn-lt"/>
              </a:rPr>
              <a:t>Predicting</a:t>
            </a:r>
            <a:r>
              <a:rPr lang="it-IT" dirty="0">
                <a:ea typeface="+mn-lt"/>
                <a:cs typeface="+mn-lt"/>
              </a:rPr>
              <a:t> the </a:t>
            </a:r>
            <a:r>
              <a:rPr lang="it-IT" dirty="0" err="1">
                <a:ea typeface="+mn-lt"/>
                <a:cs typeface="+mn-lt"/>
              </a:rPr>
              <a:t>driver's</a:t>
            </a:r>
            <a:r>
              <a:rPr lang="it-IT" dirty="0">
                <a:ea typeface="+mn-lt"/>
                <a:cs typeface="+mn-lt"/>
              </a:rPr>
              <a:t> focus of </a:t>
            </a:r>
            <a:r>
              <a:rPr lang="it-IT" dirty="0" err="1">
                <a:ea typeface="+mn-lt"/>
                <a:cs typeface="+mn-lt"/>
              </a:rPr>
              <a:t>attention</a:t>
            </a:r>
            <a:r>
              <a:rPr lang="it-IT" dirty="0">
                <a:ea typeface="+mn-lt"/>
                <a:cs typeface="+mn-lt"/>
              </a:rPr>
              <a:t>: the dr (</a:t>
            </a:r>
            <a:r>
              <a:rPr lang="it-IT" dirty="0" err="1">
                <a:ea typeface="+mn-lt"/>
                <a:cs typeface="+mn-lt"/>
              </a:rPr>
              <a:t>eye</a:t>
            </a:r>
            <a:r>
              <a:rPr lang="it-IT" dirty="0">
                <a:ea typeface="+mn-lt"/>
                <a:cs typeface="+mn-lt"/>
              </a:rPr>
              <a:t>) ve project." IEEE TPAMI 41.7 (2018): 1720-1733.</a:t>
            </a:r>
            <a:endParaRPr lang="en-US" i="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it-IT" dirty="0" err="1">
                <a:ea typeface="+mn-lt"/>
                <a:cs typeface="+mn-lt"/>
              </a:rPr>
              <a:t>Pal</a:t>
            </a:r>
            <a:r>
              <a:rPr lang="it-IT" dirty="0">
                <a:ea typeface="+mn-lt"/>
                <a:cs typeface="+mn-lt"/>
              </a:rPr>
              <a:t>, </a:t>
            </a:r>
            <a:r>
              <a:rPr lang="it-IT" dirty="0" err="1">
                <a:ea typeface="+mn-lt"/>
                <a:cs typeface="+mn-lt"/>
              </a:rPr>
              <a:t>Anwesan</a:t>
            </a:r>
            <a:r>
              <a:rPr lang="it-IT" dirty="0">
                <a:ea typeface="+mn-lt"/>
                <a:cs typeface="+mn-lt"/>
              </a:rPr>
              <a:t>, et al. "</a:t>
            </a:r>
            <a:r>
              <a:rPr lang="it-IT" dirty="0" err="1">
                <a:ea typeface="+mn-lt"/>
                <a:cs typeface="+mn-lt"/>
              </a:rPr>
              <a:t>Looking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at</a:t>
            </a:r>
            <a:r>
              <a:rPr lang="it-IT" dirty="0">
                <a:ea typeface="+mn-lt"/>
                <a:cs typeface="+mn-lt"/>
              </a:rPr>
              <a:t> the </a:t>
            </a:r>
            <a:r>
              <a:rPr lang="it-IT" dirty="0" err="1">
                <a:ea typeface="+mn-lt"/>
                <a:cs typeface="+mn-lt"/>
              </a:rPr>
              <a:t>right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stuff</a:t>
            </a:r>
            <a:r>
              <a:rPr lang="it-IT" dirty="0">
                <a:ea typeface="+mn-lt"/>
                <a:cs typeface="+mn-lt"/>
              </a:rPr>
              <a:t> - </a:t>
            </a:r>
            <a:r>
              <a:rPr lang="it-IT" dirty="0" err="1">
                <a:ea typeface="+mn-lt"/>
                <a:cs typeface="+mn-lt"/>
              </a:rPr>
              <a:t>Guided</a:t>
            </a:r>
            <a:r>
              <a:rPr lang="it-IT" dirty="0">
                <a:ea typeface="+mn-lt"/>
                <a:cs typeface="+mn-lt"/>
              </a:rPr>
              <a:t> semantic-gaze for </a:t>
            </a:r>
            <a:r>
              <a:rPr lang="it-IT" dirty="0" err="1">
                <a:ea typeface="+mn-lt"/>
                <a:cs typeface="+mn-lt"/>
              </a:rPr>
              <a:t>autonomous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driving</a:t>
            </a:r>
            <a:r>
              <a:rPr lang="it-IT" dirty="0">
                <a:ea typeface="+mn-lt"/>
                <a:cs typeface="+mn-lt"/>
              </a:rPr>
              <a:t>". </a:t>
            </a:r>
            <a:r>
              <a:rPr lang="it-IT" dirty="0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the IEEE/CVF CVPR 2020.</a:t>
            </a:r>
            <a:endParaRPr lang="it-IT" i="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it-IT" err="1">
                <a:ea typeface="+mn-lt"/>
                <a:cs typeface="+mn-lt"/>
              </a:rPr>
              <a:t>Baee</a:t>
            </a:r>
            <a:r>
              <a:rPr lang="it-IT" dirty="0">
                <a:ea typeface="+mn-lt"/>
                <a:cs typeface="+mn-lt"/>
              </a:rPr>
              <a:t>, Sonia, et al. "</a:t>
            </a:r>
            <a:r>
              <a:rPr lang="it-IT" err="1">
                <a:ea typeface="+mn-lt"/>
                <a:cs typeface="+mn-lt"/>
              </a:rPr>
              <a:t>Medirl</a:t>
            </a:r>
            <a:r>
              <a:rPr lang="it-IT" dirty="0">
                <a:ea typeface="+mn-lt"/>
                <a:cs typeface="+mn-lt"/>
              </a:rPr>
              <a:t>: </a:t>
            </a:r>
            <a:r>
              <a:rPr lang="it-IT" err="1">
                <a:ea typeface="+mn-lt"/>
                <a:cs typeface="+mn-lt"/>
              </a:rPr>
              <a:t>Predicting</a:t>
            </a:r>
            <a:r>
              <a:rPr lang="it-IT" dirty="0">
                <a:ea typeface="+mn-lt"/>
                <a:cs typeface="+mn-lt"/>
              </a:rPr>
              <a:t> the visual </a:t>
            </a:r>
            <a:r>
              <a:rPr lang="it-IT" err="1">
                <a:ea typeface="+mn-lt"/>
                <a:cs typeface="+mn-lt"/>
              </a:rPr>
              <a:t>attention</a:t>
            </a:r>
            <a:r>
              <a:rPr lang="it-IT" dirty="0">
                <a:ea typeface="+mn-lt"/>
                <a:cs typeface="+mn-lt"/>
              </a:rPr>
              <a:t> of drivers via maximum </a:t>
            </a:r>
            <a:r>
              <a:rPr lang="it-IT" err="1">
                <a:ea typeface="+mn-lt"/>
                <a:cs typeface="+mn-lt"/>
              </a:rPr>
              <a:t>entropy</a:t>
            </a:r>
            <a:r>
              <a:rPr lang="it-IT" dirty="0">
                <a:ea typeface="+mn-lt"/>
                <a:cs typeface="+mn-lt"/>
              </a:rPr>
              <a:t> deep inverse </a:t>
            </a:r>
            <a:r>
              <a:rPr lang="it-IT" err="1">
                <a:ea typeface="+mn-lt"/>
                <a:cs typeface="+mn-lt"/>
              </a:rPr>
              <a:t>reinforcement</a:t>
            </a:r>
            <a:r>
              <a:rPr lang="it-IT" dirty="0">
                <a:ea typeface="+mn-lt"/>
                <a:cs typeface="+mn-lt"/>
              </a:rPr>
              <a:t> learning." </a:t>
            </a:r>
            <a:r>
              <a:rPr lang="it-IT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the IEEE/CVF ICCV 2021.</a:t>
            </a:r>
            <a:endParaRPr lang="it-IT" i="0" dirty="0">
              <a:solidFill>
                <a:srgbClr val="00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6109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F594B-8D1F-3477-0048-31259F10F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B47E97-F8DF-2D7C-A7D8-AEDE964A9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36" y="1767068"/>
            <a:ext cx="5598343" cy="1973992"/>
          </a:xfrm>
        </p:spPr>
        <p:txBody>
          <a:bodyPr lIns="91440" tIns="45720" rIns="91440" bIns="45720" anchor="ctr"/>
          <a:lstStyle/>
          <a:p>
            <a:r>
              <a:rPr lang="it-IT" dirty="0">
                <a:latin typeface="Calibri Light"/>
                <a:cs typeface="Calibri Light"/>
              </a:rPr>
              <a:t>Human gaze </a:t>
            </a:r>
            <a:r>
              <a:rPr lang="it-IT" dirty="0" err="1">
                <a:latin typeface="Calibri Light"/>
                <a:cs typeface="Calibri Light"/>
              </a:rPr>
              <a:t>emerges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as</a:t>
            </a:r>
            <a:r>
              <a:rPr lang="it-IT" dirty="0">
                <a:latin typeface="Calibri Light"/>
                <a:cs typeface="Calibri Light"/>
              </a:rPr>
              <a:t> a </a:t>
            </a:r>
            <a:r>
              <a:rPr lang="it-IT" dirty="0" err="1">
                <a:latin typeface="Calibri Light"/>
                <a:cs typeface="Calibri Light"/>
              </a:rPr>
              <a:t>natural</a:t>
            </a:r>
            <a:r>
              <a:rPr lang="it-IT" dirty="0">
                <a:latin typeface="Calibri Light"/>
                <a:cs typeface="Calibri Light"/>
              </a:rPr>
              <a:t> way to </a:t>
            </a:r>
            <a:r>
              <a:rPr lang="it-IT" dirty="0" err="1">
                <a:latin typeface="Calibri Light"/>
                <a:cs typeface="Calibri Light"/>
              </a:rPr>
              <a:t>capture</a:t>
            </a:r>
            <a:r>
              <a:rPr lang="it-IT" dirty="0">
                <a:latin typeface="Calibri Light"/>
                <a:cs typeface="Calibri Light"/>
              </a:rPr>
              <a:t> visual </a:t>
            </a:r>
            <a:r>
              <a:rPr lang="it-IT" dirty="0" err="1">
                <a:latin typeface="Calibri Light"/>
                <a:cs typeface="Calibri Light"/>
              </a:rPr>
              <a:t>attention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during</a:t>
            </a:r>
            <a:r>
              <a:rPr lang="it-IT" dirty="0">
                <a:latin typeface="Calibri Light"/>
                <a:cs typeface="Calibri Light"/>
              </a:rPr>
              <a:t> the </a:t>
            </a:r>
            <a:r>
              <a:rPr lang="it-IT" b="1" dirty="0" err="1">
                <a:latin typeface="Calibri Light"/>
                <a:cs typeface="Calibri Light"/>
              </a:rPr>
              <a:t>diagnosis</a:t>
            </a:r>
            <a:r>
              <a:rPr lang="it-IT" b="1" dirty="0">
                <a:latin typeface="Calibri Light"/>
                <a:cs typeface="Calibri Light"/>
              </a:rPr>
              <a:t> </a:t>
            </a:r>
            <a:r>
              <a:rPr lang="it-IT" b="1" dirty="0" err="1">
                <a:latin typeface="Calibri Light"/>
                <a:cs typeface="Calibri Light"/>
              </a:rPr>
              <a:t>process</a:t>
            </a:r>
            <a:r>
              <a:rPr lang="it-IT" dirty="0">
                <a:latin typeface="Calibri Light"/>
                <a:cs typeface="Calibri Light"/>
              </a:rPr>
              <a:t>. Eye </a:t>
            </a:r>
            <a:r>
              <a:rPr lang="it-IT" dirty="0" err="1">
                <a:latin typeface="Calibri Light"/>
                <a:cs typeface="Calibri Light"/>
              </a:rPr>
              <a:t>movements</a:t>
            </a:r>
            <a:r>
              <a:rPr lang="it-IT" dirty="0">
                <a:latin typeface="Calibri Light"/>
                <a:cs typeface="Calibri Light"/>
              </a:rPr>
              <a:t> from an </a:t>
            </a:r>
            <a:r>
              <a:rPr lang="it-IT" dirty="0" err="1">
                <a:latin typeface="Calibri Light"/>
                <a:cs typeface="Calibri Light"/>
              </a:rPr>
              <a:t>expert</a:t>
            </a:r>
            <a:r>
              <a:rPr lang="it-IT" dirty="0">
                <a:latin typeface="Calibri Light"/>
                <a:cs typeface="Calibri Light"/>
              </a:rPr>
              <a:t> are </a:t>
            </a:r>
            <a:r>
              <a:rPr lang="it-IT" dirty="0" err="1">
                <a:latin typeface="Calibri Light"/>
                <a:cs typeface="Calibri Light"/>
              </a:rPr>
              <a:t>recorded</a:t>
            </a:r>
            <a:r>
              <a:rPr lang="it-IT" dirty="0">
                <a:latin typeface="Calibri Light"/>
                <a:cs typeface="Calibri Light"/>
              </a:rPr>
              <a:t> and </a:t>
            </a:r>
            <a:r>
              <a:rPr lang="it-IT" dirty="0" err="1">
                <a:latin typeface="Calibri Light"/>
                <a:cs typeface="Calibri Light"/>
              </a:rPr>
              <a:t>raw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fixations</a:t>
            </a:r>
            <a:r>
              <a:rPr lang="it-IT" dirty="0">
                <a:latin typeface="Calibri Light"/>
                <a:cs typeface="Calibri Light"/>
              </a:rPr>
              <a:t> are </a:t>
            </a:r>
            <a:r>
              <a:rPr lang="it-IT" dirty="0" err="1">
                <a:latin typeface="Calibri Light"/>
                <a:cs typeface="Calibri Light"/>
              </a:rPr>
              <a:t>converted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into</a:t>
            </a:r>
            <a:r>
              <a:rPr lang="it-IT" dirty="0">
                <a:latin typeface="Calibri Light"/>
                <a:cs typeface="Calibri Light"/>
              </a:rPr>
              <a:t> a visual </a:t>
            </a:r>
            <a:r>
              <a:rPr lang="it-IT" dirty="0" err="1">
                <a:latin typeface="Calibri Light"/>
                <a:cs typeface="Calibri Light"/>
              </a:rPr>
              <a:t>attention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map</a:t>
            </a:r>
            <a:r>
              <a:rPr lang="it-IT" dirty="0">
                <a:latin typeface="Calibri Light"/>
                <a:cs typeface="Calibri Light"/>
              </a:rPr>
              <a:t> to guide model </a:t>
            </a:r>
            <a:r>
              <a:rPr lang="it-IT" dirty="0" err="1">
                <a:latin typeface="Calibri Light"/>
                <a:cs typeface="Calibri Light"/>
              </a:rPr>
              <a:t>attention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towards</a:t>
            </a:r>
            <a:r>
              <a:rPr lang="it-IT" dirty="0">
                <a:latin typeface="Calibri Light"/>
                <a:cs typeface="Calibri Light"/>
              </a:rPr>
              <a:t> the </a:t>
            </a:r>
            <a:r>
              <a:rPr lang="it-IT" dirty="0" err="1">
                <a:latin typeface="Calibri Light"/>
                <a:cs typeface="Calibri Light"/>
              </a:rPr>
              <a:t>most</a:t>
            </a:r>
            <a:r>
              <a:rPr lang="it-IT" dirty="0">
                <a:latin typeface="Calibri Light"/>
                <a:cs typeface="Calibri Light"/>
              </a:rPr>
              <a:t> discriminative </a:t>
            </a:r>
            <a:r>
              <a:rPr lang="it-IT" dirty="0" err="1">
                <a:latin typeface="Calibri Light"/>
                <a:cs typeface="Calibri Light"/>
              </a:rPr>
              <a:t>regions</a:t>
            </a:r>
            <a:r>
              <a:rPr lang="it-IT" dirty="0">
                <a:latin typeface="Calibri Light"/>
                <a:cs typeface="Calibri Light"/>
              </a:rPr>
              <a:t>.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EADD466-EDF5-CEC1-B2D5-FBB5BF94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Domain-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B6FF51-29C9-1340-7D9F-E7BDD0CCFA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112727E-AB11-0CAF-0B90-B582EEA11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b"/>
          <a:lstStyle/>
          <a:p>
            <a:r>
              <a:rPr lang="it-IT" dirty="0">
                <a:cs typeface="Calibri Light"/>
              </a:rPr>
              <a:t>Medicine</a:t>
            </a:r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204900A-9F78-2797-E76D-A6EEE8E9B6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187" y="5880847"/>
            <a:ext cx="11496889" cy="872669"/>
          </a:xfrm>
        </p:spPr>
        <p:txBody>
          <a:bodyPr lIns="91440" tIns="45720" rIns="91440" bIns="45720" anchor="b"/>
          <a:lstStyle/>
          <a:p>
            <a:r>
              <a:rPr lang="it-IT" dirty="0" err="1">
                <a:ea typeface="+mn-lt"/>
                <a:cs typeface="+mn-lt"/>
              </a:rPr>
              <a:t>Karargyris</a:t>
            </a:r>
            <a:r>
              <a:rPr lang="it-IT" dirty="0">
                <a:ea typeface="+mn-lt"/>
                <a:cs typeface="+mn-lt"/>
              </a:rPr>
              <a:t>, Alexandros, et al. "</a:t>
            </a:r>
            <a:r>
              <a:rPr lang="it-IT" dirty="0" err="1">
                <a:ea typeface="+mn-lt"/>
                <a:cs typeface="+mn-lt"/>
              </a:rPr>
              <a:t>Creation</a:t>
            </a:r>
            <a:r>
              <a:rPr lang="it-IT" dirty="0">
                <a:ea typeface="+mn-lt"/>
                <a:cs typeface="+mn-lt"/>
              </a:rPr>
              <a:t> and </a:t>
            </a:r>
            <a:r>
              <a:rPr lang="it-IT" dirty="0" err="1">
                <a:ea typeface="+mn-lt"/>
                <a:cs typeface="+mn-lt"/>
              </a:rPr>
              <a:t>validation</a:t>
            </a:r>
            <a:r>
              <a:rPr lang="it-IT" dirty="0">
                <a:ea typeface="+mn-lt"/>
                <a:cs typeface="+mn-lt"/>
              </a:rPr>
              <a:t> of a </a:t>
            </a:r>
            <a:r>
              <a:rPr lang="it-IT" dirty="0" err="1">
                <a:ea typeface="+mn-lt"/>
                <a:cs typeface="+mn-lt"/>
              </a:rPr>
              <a:t>chest</a:t>
            </a:r>
            <a:r>
              <a:rPr lang="it-IT" dirty="0">
                <a:ea typeface="+mn-lt"/>
                <a:cs typeface="+mn-lt"/>
              </a:rPr>
              <a:t> X-ray dataset with </a:t>
            </a:r>
            <a:r>
              <a:rPr lang="it-IT" dirty="0" err="1">
                <a:ea typeface="+mn-lt"/>
                <a:cs typeface="+mn-lt"/>
              </a:rPr>
              <a:t>eye</a:t>
            </a:r>
            <a:r>
              <a:rPr lang="it-IT" dirty="0">
                <a:ea typeface="+mn-lt"/>
                <a:cs typeface="+mn-lt"/>
              </a:rPr>
              <a:t>-tracking and report </a:t>
            </a:r>
            <a:r>
              <a:rPr lang="it-IT" dirty="0" err="1">
                <a:ea typeface="+mn-lt"/>
                <a:cs typeface="+mn-lt"/>
              </a:rPr>
              <a:t>dictation</a:t>
            </a:r>
            <a:r>
              <a:rPr lang="it-IT" dirty="0">
                <a:ea typeface="+mn-lt"/>
                <a:cs typeface="+mn-lt"/>
              </a:rPr>
              <a:t> for AI </a:t>
            </a:r>
            <a:r>
              <a:rPr lang="it-IT" dirty="0" err="1">
                <a:ea typeface="+mn-lt"/>
                <a:cs typeface="+mn-lt"/>
              </a:rPr>
              <a:t>development</a:t>
            </a:r>
            <a:r>
              <a:rPr lang="it-IT" dirty="0">
                <a:ea typeface="+mn-lt"/>
                <a:cs typeface="+mn-lt"/>
              </a:rPr>
              <a:t>." Scientific data 8.1 (2021).</a:t>
            </a:r>
            <a:endParaRPr lang="en-US" i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it-IT" dirty="0">
                <a:ea typeface="+mn-lt"/>
                <a:cs typeface="+mn-lt"/>
              </a:rPr>
              <a:t>Ma, Chong, et al. "Eye-gaze-</a:t>
            </a:r>
            <a:r>
              <a:rPr lang="it-IT" dirty="0" err="1">
                <a:ea typeface="+mn-lt"/>
                <a:cs typeface="+mn-lt"/>
              </a:rPr>
              <a:t>guided</a:t>
            </a:r>
            <a:r>
              <a:rPr lang="it-IT" dirty="0">
                <a:ea typeface="+mn-lt"/>
                <a:cs typeface="+mn-lt"/>
              </a:rPr>
              <a:t> vision transformer for </a:t>
            </a:r>
            <a:r>
              <a:rPr lang="it-IT" dirty="0" err="1">
                <a:ea typeface="+mn-lt"/>
                <a:cs typeface="+mn-lt"/>
              </a:rPr>
              <a:t>rectifying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shortcut</a:t>
            </a:r>
            <a:r>
              <a:rPr lang="it-IT" dirty="0">
                <a:ea typeface="+mn-lt"/>
                <a:cs typeface="+mn-lt"/>
              </a:rPr>
              <a:t> learning." IEEE </a:t>
            </a:r>
            <a:r>
              <a:rPr lang="it-IT" dirty="0" err="1">
                <a:ea typeface="+mn-lt"/>
                <a:cs typeface="+mn-lt"/>
              </a:rPr>
              <a:t>Transactions</a:t>
            </a:r>
            <a:r>
              <a:rPr lang="it-IT" dirty="0">
                <a:ea typeface="+mn-lt"/>
                <a:cs typeface="+mn-lt"/>
              </a:rPr>
              <a:t> on </a:t>
            </a:r>
            <a:r>
              <a:rPr lang="it-IT" dirty="0" err="1">
                <a:ea typeface="+mn-lt"/>
                <a:cs typeface="+mn-lt"/>
              </a:rPr>
              <a:t>Medical</a:t>
            </a:r>
            <a:r>
              <a:rPr lang="it-IT" dirty="0">
                <a:ea typeface="+mn-lt"/>
                <a:cs typeface="+mn-lt"/>
              </a:rPr>
              <a:t> Imaging 42.11 (2023).</a:t>
            </a:r>
            <a:endParaRPr lang="it-IT">
              <a:cs typeface="Calibri"/>
            </a:endParaRPr>
          </a:p>
          <a:p>
            <a:r>
              <a:rPr lang="it-IT" dirty="0">
                <a:ea typeface="+mn-lt"/>
                <a:cs typeface="+mn-lt"/>
              </a:rPr>
              <a:t>Wang, Bin, et al. "</a:t>
            </a:r>
            <a:r>
              <a:rPr lang="it-IT" dirty="0" err="1">
                <a:ea typeface="+mn-lt"/>
                <a:cs typeface="+mn-lt"/>
              </a:rPr>
              <a:t>Gazegnn</a:t>
            </a:r>
            <a:r>
              <a:rPr lang="it-IT" dirty="0">
                <a:ea typeface="+mn-lt"/>
                <a:cs typeface="+mn-lt"/>
              </a:rPr>
              <a:t>: A gaze-</a:t>
            </a:r>
            <a:r>
              <a:rPr lang="it-IT" dirty="0" err="1">
                <a:ea typeface="+mn-lt"/>
                <a:cs typeface="+mn-lt"/>
              </a:rPr>
              <a:t>guided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graph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neural</a:t>
            </a:r>
            <a:r>
              <a:rPr lang="it-IT" dirty="0">
                <a:ea typeface="+mn-lt"/>
                <a:cs typeface="+mn-lt"/>
              </a:rPr>
              <a:t> network for </a:t>
            </a:r>
            <a:r>
              <a:rPr lang="it-IT" dirty="0" err="1">
                <a:ea typeface="+mn-lt"/>
                <a:cs typeface="+mn-lt"/>
              </a:rPr>
              <a:t>chest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x-ray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classification</a:t>
            </a:r>
            <a:r>
              <a:rPr lang="it-IT" dirty="0">
                <a:ea typeface="+mn-lt"/>
                <a:cs typeface="+mn-lt"/>
              </a:rPr>
              <a:t>." </a:t>
            </a:r>
            <a:r>
              <a:rPr lang="it-IT" dirty="0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the IEEE/CVF WACV 2024.</a:t>
            </a:r>
            <a:endParaRPr lang="it-IT">
              <a:cs typeface="Calibri" panose="020F0502020204030204"/>
            </a:endParaRPr>
          </a:p>
        </p:txBody>
      </p:sp>
      <p:pic>
        <p:nvPicPr>
          <p:cNvPr id="2" name="Immagine 1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4A7F52CA-CCD4-1E4D-B057-74447401F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728" y="1767068"/>
            <a:ext cx="561940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68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DD751-7F4A-A701-90E4-F27AFD513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F95F33CF-74CB-B856-6227-5E48B2885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90" y="1030825"/>
            <a:ext cx="11212064" cy="5169957"/>
          </a:xfrm>
        </p:spPr>
        <p:txBody>
          <a:bodyPr lIns="91440" tIns="45720" rIns="91440" bIns="45720" anchor="t"/>
          <a:lstStyle/>
          <a:p>
            <a:r>
              <a:rPr lang="it-IT" dirty="0">
                <a:solidFill>
                  <a:schemeClr val="tx2"/>
                </a:solidFill>
                <a:latin typeface="Calibri"/>
                <a:ea typeface="Calibri Light"/>
                <a:cs typeface="Calibri Light"/>
              </a:rPr>
              <a:t>Data </a:t>
            </a:r>
            <a:r>
              <a:rPr lang="it-IT" err="1">
                <a:solidFill>
                  <a:schemeClr val="tx2"/>
                </a:solidFill>
                <a:latin typeface="Calibri"/>
                <a:ea typeface="Calibri Light"/>
                <a:cs typeface="Calibri Light"/>
              </a:rPr>
              <a:t>scarcity</a:t>
            </a:r>
            <a:endParaRPr lang="it-IT">
              <a:solidFill>
                <a:schemeClr val="tx2"/>
              </a:solidFill>
              <a:latin typeface="Calibri"/>
              <a:ea typeface="Calibri Light"/>
              <a:cs typeface="Calibri Light"/>
            </a:endParaRPr>
          </a:p>
          <a:p>
            <a:r>
              <a:rPr lang="it-IT" err="1">
                <a:latin typeface="Calibri Light"/>
                <a:cs typeface="Calibri Light"/>
              </a:rPr>
              <a:t>Collecting</a:t>
            </a:r>
            <a:r>
              <a:rPr lang="it-IT" dirty="0">
                <a:latin typeface="Calibri Light"/>
                <a:cs typeface="Calibri Light"/>
              </a:rPr>
              <a:t> human gaze data </a:t>
            </a:r>
            <a:r>
              <a:rPr lang="it-IT" err="1">
                <a:latin typeface="Calibri Light"/>
                <a:cs typeface="Calibri Light"/>
              </a:rPr>
              <a:t>is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expensive</a:t>
            </a:r>
            <a:r>
              <a:rPr lang="it-IT">
                <a:latin typeface="Calibri Light"/>
                <a:cs typeface="Calibri Light"/>
              </a:rPr>
              <a:t> in terms of costs and time.</a:t>
            </a:r>
            <a:endParaRPr lang="it-IT" dirty="0">
              <a:latin typeface="Calibri Light"/>
              <a:ea typeface="Calibri Light"/>
              <a:cs typeface="Calibri Light"/>
            </a:endParaRPr>
          </a:p>
          <a:p>
            <a:endParaRPr lang="it-IT" dirty="0">
              <a:latin typeface="Calibri Light"/>
              <a:cs typeface="Calibri Light"/>
            </a:endParaRPr>
          </a:p>
          <a:p>
            <a:r>
              <a:rPr lang="it-IT" dirty="0">
                <a:solidFill>
                  <a:schemeClr val="tx2"/>
                </a:solidFill>
                <a:latin typeface="Calibri"/>
                <a:ea typeface="Calibri"/>
                <a:cs typeface="Calibri Light"/>
              </a:rPr>
              <a:t>Privacy </a:t>
            </a:r>
            <a:r>
              <a:rPr lang="it-IT" err="1">
                <a:solidFill>
                  <a:schemeClr val="tx2"/>
                </a:solidFill>
                <a:latin typeface="Calibri"/>
                <a:ea typeface="Calibri"/>
                <a:cs typeface="Calibri Light"/>
              </a:rPr>
              <a:t>issues</a:t>
            </a:r>
            <a:endParaRPr lang="it-IT">
              <a:solidFill>
                <a:schemeClr val="tx2"/>
              </a:solidFill>
              <a:latin typeface="Calibri"/>
              <a:ea typeface="Calibri"/>
              <a:cs typeface="Calibri Light"/>
            </a:endParaRPr>
          </a:p>
          <a:p>
            <a:r>
              <a:rPr lang="it-IT" dirty="0">
                <a:latin typeface="Calibri Light"/>
                <a:ea typeface="Calibri Light"/>
                <a:cs typeface="Calibri Light"/>
              </a:rPr>
              <a:t>Data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acquisition</a:t>
            </a:r>
            <a:r>
              <a:rPr lang="it-IT" dirty="0">
                <a:latin typeface="Calibri Light"/>
                <a:ea typeface="Calibri Light"/>
                <a:cs typeface="Calibri Light"/>
              </a:rPr>
              <a:t>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through</a:t>
            </a:r>
            <a:r>
              <a:rPr lang="it-IT" dirty="0">
                <a:latin typeface="Calibri Light"/>
                <a:ea typeface="Calibri Light"/>
                <a:cs typeface="Calibri Light"/>
              </a:rPr>
              <a:t> wearable devices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raises</a:t>
            </a:r>
            <a:r>
              <a:rPr lang="it-IT">
                <a:latin typeface="Calibri Light"/>
                <a:ea typeface="Calibri Light"/>
                <a:cs typeface="Calibri Light"/>
              </a:rPr>
              <a:t> a new challenge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concerning</a:t>
            </a:r>
            <a:r>
              <a:rPr lang="it-IT">
                <a:latin typeface="Calibri Light"/>
                <a:ea typeface="Calibri Light"/>
                <a:cs typeface="Calibri Light"/>
              </a:rPr>
              <a:t>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ethical</a:t>
            </a:r>
            <a:r>
              <a:rPr lang="it-IT">
                <a:latin typeface="Calibri Light"/>
                <a:ea typeface="Calibri Light"/>
                <a:cs typeface="Calibri Light"/>
              </a:rPr>
              <a:t> and privacy-</a:t>
            </a:r>
            <a:r>
              <a:rPr lang="it-IT" err="1">
                <a:latin typeface="Calibri Light"/>
                <a:ea typeface="Calibri Light"/>
                <a:cs typeface="Calibri Light"/>
              </a:rPr>
              <a:t>aware</a:t>
            </a:r>
            <a:r>
              <a:rPr lang="it-IT">
                <a:latin typeface="Calibri Light"/>
                <a:ea typeface="Calibri Light"/>
                <a:cs typeface="Calibri Light"/>
              </a:rPr>
              <a:t>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collection</a:t>
            </a:r>
            <a:r>
              <a:rPr lang="it-IT" dirty="0">
                <a:latin typeface="Calibri Light"/>
                <a:ea typeface="Calibri Light"/>
                <a:cs typeface="Calibri Light"/>
              </a:rPr>
              <a:t> and sharing.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8FF9B40-B050-C247-E70A-93D2AC7E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Challenges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FC630A-086E-76A4-785B-84429C6CDE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95CF71E-5CEF-F9D5-9625-DD9F69301F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25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5146C-7AD8-BB29-F59D-4B88868F4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EAD491D-7E7D-4994-15B7-141DB6C53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90" y="1030825"/>
            <a:ext cx="11212064" cy="5169957"/>
          </a:xfrm>
        </p:spPr>
        <p:txBody>
          <a:bodyPr lIns="91440" tIns="45720" rIns="91440" bIns="45720" anchor="t"/>
          <a:lstStyle/>
          <a:p>
            <a:r>
              <a:rPr lang="it-IT" err="1">
                <a:solidFill>
                  <a:schemeClr val="tx2"/>
                </a:solidFill>
                <a:latin typeface="Calibri"/>
                <a:ea typeface="Calibri Light"/>
                <a:cs typeface="Calibri Light"/>
              </a:rPr>
              <a:t>Synthetic</a:t>
            </a:r>
            <a:r>
              <a:rPr lang="it-IT" dirty="0">
                <a:solidFill>
                  <a:schemeClr val="tx2"/>
                </a:solidFill>
                <a:latin typeface="Calibri"/>
                <a:ea typeface="Calibri Light"/>
                <a:cs typeface="Calibri Light"/>
              </a:rPr>
              <a:t> data</a:t>
            </a:r>
          </a:p>
          <a:p>
            <a:r>
              <a:rPr lang="it-IT" dirty="0">
                <a:latin typeface="Calibri Light"/>
                <a:ea typeface="Calibri Light"/>
                <a:cs typeface="Calibri Light"/>
              </a:rPr>
              <a:t>In the NLP community, the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integration</a:t>
            </a:r>
            <a:r>
              <a:rPr lang="it-IT" dirty="0">
                <a:latin typeface="Calibri Light"/>
                <a:ea typeface="Calibri Light"/>
                <a:cs typeface="Calibri Light"/>
              </a:rPr>
              <a:t> of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synthetic</a:t>
            </a:r>
            <a:r>
              <a:rPr lang="it-IT">
                <a:latin typeface="Calibri Light"/>
                <a:ea typeface="Calibri Light"/>
                <a:cs typeface="Calibri Light"/>
              </a:rPr>
              <a:t> scanpath</a:t>
            </a:r>
            <a:r>
              <a:rPr lang="it-IT" dirty="0">
                <a:latin typeface="Calibri Light"/>
                <a:cs typeface="Calibri Light"/>
              </a:rPr>
              <a:t> generation with a </a:t>
            </a:r>
            <a:r>
              <a:rPr lang="it-IT" err="1">
                <a:latin typeface="Calibri Light"/>
                <a:cs typeface="Calibri Light"/>
              </a:rPr>
              <a:t>scanpath-augmented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language</a:t>
            </a:r>
            <a:r>
              <a:rPr lang="it-IT" dirty="0">
                <a:latin typeface="Calibri Light"/>
                <a:cs typeface="Calibri Light"/>
              </a:rPr>
              <a:t> model </a:t>
            </a:r>
            <a:r>
              <a:rPr lang="it-IT" err="1">
                <a:latin typeface="Calibri Light"/>
                <a:cs typeface="Calibri Light"/>
              </a:rPr>
              <a:t>has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shown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promising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results</a:t>
            </a:r>
            <a:r>
              <a:rPr lang="it-IT" dirty="0">
                <a:latin typeface="Calibri Light"/>
                <a:cs typeface="Calibri Light"/>
              </a:rPr>
              <a:t>, </a:t>
            </a:r>
            <a:r>
              <a:rPr lang="it-IT" err="1">
                <a:latin typeface="Calibri Light"/>
                <a:cs typeface="Calibri Light"/>
              </a:rPr>
              <a:t>eliminating</a:t>
            </a:r>
            <a:r>
              <a:rPr lang="it-IT" dirty="0">
                <a:latin typeface="Calibri Light"/>
                <a:cs typeface="Calibri Light"/>
              </a:rPr>
              <a:t> the </a:t>
            </a:r>
            <a:r>
              <a:rPr lang="it-IT" err="1">
                <a:latin typeface="Calibri Light"/>
                <a:cs typeface="Calibri Light"/>
              </a:rPr>
              <a:t>need</a:t>
            </a:r>
            <a:r>
              <a:rPr lang="it-IT">
                <a:latin typeface="Calibri Light"/>
                <a:cs typeface="Calibri Light"/>
              </a:rPr>
              <a:t> for human gaze data. </a:t>
            </a:r>
            <a:r>
              <a:rPr lang="it-IT" err="1">
                <a:latin typeface="Calibri Light"/>
                <a:cs typeface="Calibri Light"/>
              </a:rPr>
              <a:t>However</a:t>
            </a:r>
            <a:r>
              <a:rPr lang="it-IT">
                <a:latin typeface="Calibri Light"/>
                <a:cs typeface="Calibri Light"/>
              </a:rPr>
              <a:t>, minimal </a:t>
            </a:r>
            <a:r>
              <a:rPr lang="it-IT" err="1">
                <a:latin typeface="Calibri Light"/>
                <a:cs typeface="Calibri Light"/>
              </a:rPr>
              <a:t>exploration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has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been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undertaken</a:t>
            </a:r>
            <a:r>
              <a:rPr lang="it-IT" dirty="0">
                <a:latin typeface="Calibri Light"/>
                <a:cs typeface="Calibri Light"/>
              </a:rPr>
              <a:t> in computer vision.</a:t>
            </a:r>
            <a:endParaRPr lang="it-IT" dirty="0">
              <a:latin typeface="Calibri Light"/>
              <a:ea typeface="Calibri Light"/>
              <a:cs typeface="Calibri Light"/>
            </a:endParaRPr>
          </a:p>
          <a:p>
            <a:endParaRPr lang="it-IT" dirty="0">
              <a:latin typeface="Calibri Light"/>
              <a:cs typeface="Calibri Light"/>
            </a:endParaRPr>
          </a:p>
          <a:p>
            <a:r>
              <a:rPr lang="it-IT" dirty="0">
                <a:solidFill>
                  <a:schemeClr val="tx2"/>
                </a:solidFill>
                <a:latin typeface="Calibri"/>
                <a:ea typeface="Calibri"/>
                <a:cs typeface="Calibri Light"/>
              </a:rPr>
              <a:t>Wearable devices</a:t>
            </a:r>
          </a:p>
          <a:p>
            <a:r>
              <a:rPr lang="it-IT" dirty="0">
                <a:latin typeface="Calibri Light"/>
                <a:ea typeface="Calibri Light"/>
                <a:cs typeface="Calibri Light"/>
              </a:rPr>
              <a:t>The use of wearable devices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such</a:t>
            </a:r>
            <a:r>
              <a:rPr lang="it-IT" dirty="0">
                <a:latin typeface="Calibri Light"/>
                <a:ea typeface="Calibri Light"/>
                <a:cs typeface="Calibri Light"/>
              </a:rPr>
              <a:t>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as</a:t>
            </a:r>
            <a:r>
              <a:rPr lang="it-IT">
                <a:latin typeface="Calibri Light"/>
                <a:ea typeface="Calibri Light"/>
                <a:cs typeface="Calibri Light"/>
              </a:rPr>
              <a:t> smart glasses and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augmented</a:t>
            </a:r>
            <a:r>
              <a:rPr lang="it-IT">
                <a:latin typeface="Calibri Light"/>
                <a:ea typeface="Calibri Light"/>
                <a:cs typeface="Calibri Light"/>
              </a:rPr>
              <a:t> reality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headsets</a:t>
            </a:r>
            <a:r>
              <a:rPr lang="it-IT">
                <a:latin typeface="Calibri Light"/>
                <a:ea typeface="Calibri Light"/>
                <a:cs typeface="Calibri Light"/>
              </a:rPr>
              <a:t>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would</a:t>
            </a:r>
            <a:r>
              <a:rPr lang="it-IT">
                <a:latin typeface="Calibri Light"/>
                <a:ea typeface="Calibri Light"/>
                <a:cs typeface="Calibri Light"/>
              </a:rPr>
              <a:t>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allow</a:t>
            </a:r>
            <a:r>
              <a:rPr lang="it-IT">
                <a:latin typeface="Calibri Light"/>
                <a:ea typeface="Calibri Light"/>
                <a:cs typeface="Calibri Light"/>
              </a:rPr>
              <a:t> large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amounts</a:t>
            </a:r>
            <a:r>
              <a:rPr lang="it-IT">
                <a:latin typeface="Calibri Light"/>
                <a:ea typeface="Calibri Light"/>
                <a:cs typeface="Calibri Light"/>
              </a:rPr>
              <a:t> of data to be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collected</a:t>
            </a:r>
            <a:r>
              <a:rPr lang="it-IT" dirty="0">
                <a:latin typeface="Calibri Light"/>
                <a:ea typeface="Calibri Light"/>
                <a:cs typeface="Calibri Light"/>
              </a:rPr>
              <a:t>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efficiently</a:t>
            </a:r>
            <a:r>
              <a:rPr lang="it-IT" dirty="0">
                <a:latin typeface="Calibri Light"/>
                <a:ea typeface="Calibri Light"/>
                <a:cs typeface="Calibri Light"/>
              </a:rPr>
              <a:t> and in an </a:t>
            </a:r>
            <a:r>
              <a:rPr lang="it-IT" err="1">
                <a:latin typeface="Calibri Light"/>
                <a:ea typeface="Calibri Light"/>
                <a:cs typeface="Calibri Light"/>
              </a:rPr>
              <a:t>ecological</a:t>
            </a:r>
            <a:r>
              <a:rPr lang="it-IT" dirty="0">
                <a:latin typeface="Calibri Light"/>
                <a:ea typeface="Calibri Light"/>
                <a:cs typeface="Calibri Light"/>
              </a:rPr>
              <a:t> setting.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B997AEF-61DC-796B-5841-FDDDEDBC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Future </a:t>
            </a:r>
            <a:r>
              <a:rPr lang="it-IT" dirty="0" err="1"/>
              <a:t>directions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FB7CC1-06A5-B756-3AEB-99D355C4C3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C68C7A4-02E2-9496-66F2-F1560E97A9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115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5B3693D-D6A5-9305-43DB-2E5D588C75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 lIns="91440" tIns="45720" rIns="91440" bIns="45720" anchor="ctr">
            <a:noAutofit/>
          </a:bodyPr>
          <a:lstStyle/>
          <a:p>
            <a:r>
              <a:rPr lang="it-IT">
                <a:latin typeface="Calibri Light"/>
                <a:ea typeface="Calibri Light"/>
                <a:cs typeface="Calibri Light"/>
              </a:rPr>
              <a:t>G. Cartella</a:t>
            </a:r>
            <a:r>
              <a:rPr lang="it-IT" baseline="30000">
                <a:latin typeface="Calibri Light"/>
                <a:ea typeface="Calibri Light"/>
                <a:cs typeface="Calibri Light"/>
              </a:rPr>
              <a:t>1</a:t>
            </a:r>
            <a:r>
              <a:rPr lang="it-IT">
                <a:latin typeface="Calibri Light"/>
                <a:ea typeface="Calibri Light"/>
                <a:cs typeface="Calibri Light"/>
              </a:rPr>
              <a:t>, M. Cornia</a:t>
            </a:r>
            <a:r>
              <a:rPr lang="it-IT" baseline="30000">
                <a:latin typeface="Calibri Light"/>
                <a:ea typeface="Calibri Light"/>
                <a:cs typeface="Calibri Light"/>
              </a:rPr>
              <a:t>1</a:t>
            </a:r>
            <a:r>
              <a:rPr lang="it-IT">
                <a:latin typeface="Calibri Light"/>
                <a:ea typeface="Calibri Light"/>
                <a:cs typeface="Calibri Light"/>
              </a:rPr>
              <a:t>, V. Cuculo</a:t>
            </a:r>
            <a:r>
              <a:rPr lang="it-IT" baseline="30000">
                <a:latin typeface="Calibri Light"/>
                <a:ea typeface="Calibri Light"/>
                <a:cs typeface="Calibri Light"/>
              </a:rPr>
              <a:t>1</a:t>
            </a:r>
            <a:r>
              <a:rPr lang="it-IT">
                <a:latin typeface="Calibri Light"/>
                <a:ea typeface="Calibri Light"/>
                <a:cs typeface="Calibri Light"/>
              </a:rPr>
              <a:t>, A. D’Amelio</a:t>
            </a:r>
            <a:r>
              <a:rPr lang="it-IT" baseline="30000">
                <a:latin typeface="Calibri Light"/>
                <a:ea typeface="Calibri Light"/>
                <a:cs typeface="Calibri Light"/>
              </a:rPr>
              <a:t>2</a:t>
            </a:r>
            <a:r>
              <a:rPr lang="it-IT">
                <a:latin typeface="Calibri Light"/>
                <a:ea typeface="Calibri Light"/>
                <a:cs typeface="Calibri Light"/>
              </a:rPr>
              <a:t>, D. Zanca</a:t>
            </a:r>
            <a:r>
              <a:rPr lang="it-IT" baseline="30000">
                <a:latin typeface="Calibri Light"/>
                <a:ea typeface="Calibri Light"/>
                <a:cs typeface="Calibri Light"/>
              </a:rPr>
              <a:t>3</a:t>
            </a:r>
            <a:r>
              <a:rPr lang="it-IT">
                <a:latin typeface="Calibri Light"/>
                <a:ea typeface="Calibri Light"/>
                <a:cs typeface="Calibri Light"/>
              </a:rPr>
              <a:t>, G. Boccignone</a:t>
            </a:r>
            <a:r>
              <a:rPr lang="it-IT" baseline="30000">
                <a:latin typeface="Calibri Light"/>
                <a:ea typeface="Calibri Light"/>
                <a:cs typeface="Calibri Light"/>
              </a:rPr>
              <a:t>2</a:t>
            </a:r>
            <a:r>
              <a:rPr lang="it-IT">
                <a:latin typeface="Calibri Light"/>
                <a:ea typeface="Calibri Light"/>
                <a:cs typeface="Calibri Light"/>
              </a:rPr>
              <a:t>, R. Cucchiara</a:t>
            </a:r>
            <a:r>
              <a:rPr lang="it-IT" baseline="30000">
                <a:latin typeface="Calibri Light"/>
                <a:ea typeface="Calibri Light"/>
                <a:cs typeface="Calibri Light"/>
              </a:rPr>
              <a:t>1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CE33F7-0DEC-8956-DB7D-C236336036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ctr"/>
          <a:lstStyle/>
          <a:p>
            <a:pPr>
              <a:spcBef>
                <a:spcPts val="20"/>
              </a:spcBef>
            </a:pPr>
            <a:r>
              <a:rPr lang="it-IT" dirty="0">
                <a:latin typeface="Calibri Light"/>
                <a:ea typeface="Calibri Light"/>
                <a:cs typeface="Calibri Light"/>
              </a:rPr>
              <a:t>Trends, Applications, and Challenges in Human </a:t>
            </a:r>
            <a:r>
              <a:rPr lang="it-IT" dirty="0" err="1">
                <a:latin typeface="Calibri Light"/>
                <a:ea typeface="Calibri Light"/>
                <a:cs typeface="Calibri Light"/>
              </a:rPr>
              <a:t>Attention</a:t>
            </a:r>
            <a:r>
              <a:rPr lang="it-IT" dirty="0">
                <a:latin typeface="Calibri Light"/>
                <a:ea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ea typeface="Calibri Light"/>
                <a:cs typeface="Calibri Light"/>
              </a:rPr>
              <a:t>Modelling</a:t>
            </a:r>
            <a:r>
              <a:rPr lang="it-IT" dirty="0">
                <a:latin typeface="Calibri Light"/>
                <a:ea typeface="Calibri Light"/>
                <a:cs typeface="Calibri Light"/>
              </a:rPr>
              <a:t> </a:t>
            </a:r>
            <a:endParaRPr lang="it-IT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Segnaposto immagine 5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FFEC785D-2A4C-A053-8CF4-AAB3743A7D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67" y="496919"/>
            <a:ext cx="2719465" cy="910795"/>
          </a:xfrm>
        </p:spPr>
      </p:pic>
      <p:pic>
        <p:nvPicPr>
          <p:cNvPr id="3" name="Immagine 2" descr="Immagine che contiene testo, Carattere, schermata, linea&#10;&#10;Descrizione generata automaticamente">
            <a:extLst>
              <a:ext uri="{FF2B5EF4-FFF2-40B4-BE49-F238E27FC236}">
                <a16:creationId xmlns:a16="http://schemas.microsoft.com/office/drawing/2014/main" id="{2501B5D0-8DD5-BD1E-B10E-BE39C6531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57" y="5050293"/>
            <a:ext cx="11593286" cy="1721476"/>
          </a:xfrm>
          <a:prstGeom prst="rect">
            <a:avLst/>
          </a:prstGeom>
          <a:ln>
            <a:noFill/>
          </a:ln>
        </p:spPr>
      </p:pic>
      <p:pic>
        <p:nvPicPr>
          <p:cNvPr id="5" name="Immagine 4" descr="Immagine che contiene testo, schermata, quadrato, modello&#10;&#10;Descrizione generata automaticamente">
            <a:extLst>
              <a:ext uri="{FF2B5EF4-FFF2-40B4-BE49-F238E27FC236}">
                <a16:creationId xmlns:a16="http://schemas.microsoft.com/office/drawing/2014/main" id="{AE4080D9-B182-19AC-5B93-1B4E41E98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839" y="1619366"/>
            <a:ext cx="2102470" cy="25970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410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83B6756-AA54-7AE0-F96B-ABB5741BB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2CB173-6A7C-035A-876A-D27C64B5BE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8290641-3F3C-EFB2-028B-CF3123D8D94A}"/>
              </a:ext>
            </a:extLst>
          </p:cNvPr>
          <p:cNvSpPr txBox="1"/>
          <p:nvPr/>
        </p:nvSpPr>
        <p:spPr>
          <a:xfrm>
            <a:off x="465057" y="1093288"/>
            <a:ext cx="113515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2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Visual </a:t>
            </a:r>
            <a:r>
              <a:rPr lang="it-IT" sz="22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attention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it-IT" sz="22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enables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it-IT" sz="22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humans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to </a:t>
            </a:r>
            <a:r>
              <a:rPr lang="it-IT" sz="2200" b="1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rapidly</a:t>
            </a:r>
            <a:r>
              <a:rPr lang="it-IT" sz="22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it-IT" sz="2200" b="1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analyze</a:t>
            </a:r>
            <a:r>
              <a:rPr lang="it-IT" sz="22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it-IT" sz="2200" b="1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complex</a:t>
            </a:r>
            <a:r>
              <a:rPr lang="it-IT" sz="22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it-IT" sz="2200" b="1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scenes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and devote </a:t>
            </a:r>
            <a:r>
              <a:rPr lang="it-IT" sz="22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their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limited cognitive </a:t>
            </a:r>
            <a:r>
              <a:rPr lang="it-IT" sz="22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resources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to the </a:t>
            </a:r>
            <a:r>
              <a:rPr lang="it-IT" sz="2200" b="1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most</a:t>
            </a:r>
            <a:r>
              <a:rPr lang="it-IT" sz="22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it-IT" sz="2200" b="1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attractive</a:t>
            </a:r>
            <a:r>
              <a:rPr lang="it-IT" sz="22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it-IT" sz="2200" b="1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regions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.</a:t>
            </a:r>
            <a:endParaRPr lang="it-IT" dirty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22347282-2616-14CE-FF19-8DF501F8F275}"/>
              </a:ext>
            </a:extLst>
          </p:cNvPr>
          <p:cNvGrpSpPr/>
          <p:nvPr/>
        </p:nvGrpSpPr>
        <p:grpSpPr>
          <a:xfrm>
            <a:off x="6964408" y="2105618"/>
            <a:ext cx="4296183" cy="4145206"/>
            <a:chOff x="7078738" y="2018807"/>
            <a:chExt cx="4296183" cy="4145206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9CC480B2-FD3E-1FC4-F774-502734E79283}"/>
                </a:ext>
              </a:extLst>
            </p:cNvPr>
            <p:cNvGrpSpPr/>
            <p:nvPr/>
          </p:nvGrpSpPr>
          <p:grpSpPr>
            <a:xfrm>
              <a:off x="7078738" y="2018807"/>
              <a:ext cx="4296183" cy="4145206"/>
              <a:chOff x="5669599" y="2018807"/>
              <a:chExt cx="4296183" cy="4145206"/>
            </a:xfrm>
          </p:grpSpPr>
          <p:pic>
            <p:nvPicPr>
              <p:cNvPr id="7" name="output_sub">
                <a:hlinkClick r:id="" action="ppaction://media"/>
                <a:extLst>
                  <a:ext uri="{FF2B5EF4-FFF2-40B4-BE49-F238E27FC236}">
                    <a16:creationId xmlns:a16="http://schemas.microsoft.com/office/drawing/2014/main" id="{1253CAA3-180B-102D-6E89-7109FA200874}"/>
                  </a:ext>
                </a:extLst>
              </p:cNvPr>
              <p:cNvPicPr>
                <a:picLocks noChangeAspect="1"/>
              </p:cNvPicPr>
              <p:nvPr>
                <a:vide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5841956" y="2387466"/>
                <a:ext cx="3776547" cy="3776547"/>
              </a:xfrm>
              <a:prstGeom prst="rect">
                <a:avLst/>
              </a:prstGeom>
            </p:spPr>
          </p:pic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257ACCE-5BFD-69DB-5217-09A8387A2DC4}"/>
                  </a:ext>
                </a:extLst>
              </p:cNvPr>
              <p:cNvSpPr txBox="1"/>
              <p:nvPr/>
            </p:nvSpPr>
            <p:spPr>
              <a:xfrm>
                <a:off x="5669599" y="2018807"/>
                <a:ext cx="42961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latin typeface="Calibri Light"/>
                    <a:ea typeface="Calibri Light"/>
                    <a:cs typeface="Calibri Light"/>
                  </a:rPr>
                  <a:t>The world             as we perceive it a time </a:t>
                </a:r>
                <a:r>
                  <a:rPr lang="en-US" i="1" dirty="0">
                    <a:latin typeface="Times New Roman"/>
                    <a:ea typeface="Calibri Light"/>
                    <a:cs typeface="Calibri Light"/>
                  </a:rPr>
                  <a:t>t</a:t>
                </a:r>
                <a:endParaRPr lang="it-IT" i="1" dirty="0">
                  <a:latin typeface="Times New Roman"/>
                  <a:ea typeface="Calibri Light"/>
                  <a:cs typeface="Calibri Light"/>
                </a:endParaRPr>
              </a:p>
            </p:txBody>
          </p:sp>
        </p:grp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F5E999B-F889-F176-014B-8057B7B90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72727" y="2072508"/>
              <a:ext cx="482710" cy="264585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92154E0A-5347-221B-42F2-EC5BAC8F6459}"/>
              </a:ext>
            </a:extLst>
          </p:cNvPr>
          <p:cNvGrpSpPr/>
          <p:nvPr/>
        </p:nvGrpSpPr>
        <p:grpSpPr>
          <a:xfrm>
            <a:off x="947027" y="2101309"/>
            <a:ext cx="5084957" cy="4135797"/>
            <a:chOff x="302897" y="2014498"/>
            <a:chExt cx="5084957" cy="4135797"/>
          </a:xfrm>
        </p:grpSpPr>
        <p:pic>
          <p:nvPicPr>
            <p:cNvPr id="6" name="output">
              <a:hlinkClick r:id="" action="ppaction://media"/>
              <a:extLst>
                <a:ext uri="{FF2B5EF4-FFF2-40B4-BE49-F238E27FC236}">
                  <a16:creationId xmlns:a16="http://schemas.microsoft.com/office/drawing/2014/main" id="{46197052-E367-DD36-B4BB-1FACF59B6EF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302897" y="2383041"/>
              <a:ext cx="5084957" cy="3767254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BC5D6B22-FA6A-6F8C-7AB5-7F004E012FFE}"/>
                </a:ext>
              </a:extLst>
            </p:cNvPr>
            <p:cNvSpPr txBox="1"/>
            <p:nvPr/>
          </p:nvSpPr>
          <p:spPr>
            <a:xfrm>
              <a:off x="1477647" y="2014498"/>
              <a:ext cx="27431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err="1">
                  <a:latin typeface="Calibri Light"/>
                  <a:cs typeface="Calibri Light"/>
                </a:rPr>
                <a:t>Retinal</a:t>
              </a:r>
              <a:r>
                <a:rPr lang="it-IT" dirty="0">
                  <a:latin typeface="Calibri Light"/>
                  <a:cs typeface="Calibri Light"/>
                </a:rPr>
                <a:t> </a:t>
              </a:r>
              <a:r>
                <a:rPr lang="it-IT" dirty="0">
                  <a:latin typeface="Calibri Light"/>
                  <a:ea typeface="+mn-lt"/>
                  <a:cs typeface="Calibri Light"/>
                </a:rPr>
                <a:t>Image</a:t>
              </a:r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31915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83B6756-AA54-7AE0-F96B-ABB5741BB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2CB173-6A7C-035A-876A-D27C64B5BE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8290641-3F3C-EFB2-028B-CF3123D8D94A}"/>
              </a:ext>
            </a:extLst>
          </p:cNvPr>
          <p:cNvSpPr txBox="1"/>
          <p:nvPr/>
        </p:nvSpPr>
        <p:spPr>
          <a:xfrm>
            <a:off x="574133" y="2371592"/>
            <a:ext cx="396488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200" dirty="0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Computational approaches aim at modelling visual attention as the combination of </a:t>
            </a:r>
            <a:r>
              <a:rPr lang="it-IT" sz="2200" b="1" dirty="0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bottom-up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 (</a:t>
            </a:r>
            <a:r>
              <a:rPr lang="it-IT" sz="2200" dirty="0" err="1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early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 </a:t>
            </a:r>
            <a:r>
              <a:rPr lang="it-IT" sz="2200" dirty="0" err="1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salience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) and </a:t>
            </a:r>
            <a:r>
              <a:rPr lang="it-IT" sz="2200" b="1" dirty="0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top-down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 (task-</a:t>
            </a:r>
            <a:r>
              <a:rPr lang="it-IT" sz="2200" dirty="0" err="1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dependent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 </a:t>
            </a:r>
            <a:r>
              <a:rPr lang="it-IT" sz="2200" dirty="0" err="1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attention</a:t>
            </a:r>
            <a:r>
              <a:rPr lang="it-IT" sz="2200" dirty="0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) components. </a:t>
            </a:r>
            <a:endParaRPr lang="it-IT" sz="2200">
              <a:latin typeface="Calibri Light"/>
              <a:ea typeface="+mn-lt"/>
              <a:cs typeface="Calibri Light"/>
            </a:endParaRPr>
          </a:p>
        </p:txBody>
      </p:sp>
      <p:pic>
        <p:nvPicPr>
          <p:cNvPr id="5" name="Immagine 4" descr="Immagine che contiene testo, diagramma, videocamera/fotocamera&#10;&#10;Descrizione generata automaticamente">
            <a:extLst>
              <a:ext uri="{FF2B5EF4-FFF2-40B4-BE49-F238E27FC236}">
                <a16:creationId xmlns:a16="http://schemas.microsoft.com/office/drawing/2014/main" id="{E3F2FBE3-51DD-E116-D343-B10EF10B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496" y="924378"/>
            <a:ext cx="6286445" cy="5009081"/>
          </a:xfrm>
          <a:prstGeom prst="rect">
            <a:avLst/>
          </a:prstGeom>
          <a:ln>
            <a:noFill/>
          </a:ln>
        </p:spPr>
      </p:pic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3179E3DA-1D63-B923-77FF-B5044AF172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36258" y="6107190"/>
            <a:ext cx="5981460" cy="582384"/>
          </a:xfrm>
        </p:spPr>
        <p:txBody>
          <a:bodyPr lIns="91440" tIns="45720" rIns="91440" bIns="45720" anchor="b"/>
          <a:lstStyle/>
          <a:p>
            <a:pPr marL="0" indent="0" algn="r">
              <a:buNone/>
            </a:pPr>
            <a:r>
              <a:rPr lang="it-IT" sz="1200" err="1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Katsuki</a:t>
            </a:r>
            <a:r>
              <a:rPr lang="it-IT" sz="1200" dirty="0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, Fumi, and Christos </a:t>
            </a:r>
            <a:r>
              <a:rPr lang="it-IT" sz="1200" err="1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Constantinidis</a:t>
            </a:r>
            <a:r>
              <a:rPr lang="it-IT" sz="1200" dirty="0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. "Bottom-up and top-down </a:t>
            </a:r>
            <a:r>
              <a:rPr lang="it-IT" sz="1200" err="1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attention</a:t>
            </a:r>
            <a:r>
              <a:rPr lang="it-IT" sz="1200" dirty="0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: </a:t>
            </a:r>
            <a:r>
              <a:rPr lang="it-IT" sz="1200" err="1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different</a:t>
            </a:r>
            <a:r>
              <a:rPr lang="it-IT" sz="1200" dirty="0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 </a:t>
            </a:r>
            <a:r>
              <a:rPr lang="it-IT" sz="1200" err="1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processes</a:t>
            </a:r>
            <a:r>
              <a:rPr lang="it-IT" sz="1200" dirty="0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 and </a:t>
            </a:r>
            <a:r>
              <a:rPr lang="it-IT" sz="1200" err="1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overlapping</a:t>
            </a:r>
            <a:r>
              <a:rPr lang="it-IT" sz="1200" dirty="0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 </a:t>
            </a:r>
            <a:r>
              <a:rPr lang="it-IT" sz="1200" err="1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neural</a:t>
            </a:r>
            <a:r>
              <a:rPr lang="it-IT" sz="1200" dirty="0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 systems." The </a:t>
            </a:r>
            <a:r>
              <a:rPr lang="it-IT" sz="1200" err="1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Neuroscientist</a:t>
            </a:r>
            <a:r>
              <a:rPr lang="it-IT" sz="1200" dirty="0">
                <a:solidFill>
                  <a:srgbClr val="7F7F7F"/>
                </a:solidFill>
                <a:latin typeface="Calibri Light"/>
                <a:ea typeface="+mn-lt"/>
                <a:cs typeface="Calibri Light"/>
              </a:rPr>
              <a:t> (2014).</a:t>
            </a:r>
            <a:endParaRPr lang="it-IT" sz="1200" dirty="0">
              <a:solidFill>
                <a:srgbClr val="7F7F7F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640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5374F-BAC0-76DB-325F-45F6F13E7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23D7984-F3B2-1EF8-4029-517A19A7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90" y="1448859"/>
            <a:ext cx="11713633" cy="793234"/>
          </a:xfrm>
        </p:spPr>
        <p:txBody>
          <a:bodyPr lIns="91440" tIns="45720" rIns="91440" bIns="45720" anchor="t"/>
          <a:lstStyle/>
          <a:p>
            <a:r>
              <a:rPr lang="it-IT">
                <a:latin typeface="Calibri Light"/>
                <a:cs typeface="Calibri Light"/>
              </a:rPr>
              <a:t>The </a:t>
            </a:r>
            <a:r>
              <a:rPr lang="it-IT" err="1">
                <a:latin typeface="Calibri Light"/>
                <a:cs typeface="Calibri Light"/>
              </a:rPr>
              <a:t>perceptual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representation</a:t>
            </a:r>
            <a:r>
              <a:rPr lang="it-IT">
                <a:latin typeface="Calibri Light"/>
                <a:cs typeface="Calibri Light"/>
              </a:rPr>
              <a:t> of the world </a:t>
            </a:r>
            <a:r>
              <a:rPr lang="it-IT" i="1">
                <a:latin typeface="Aptos Serif"/>
                <a:cs typeface="Calibri Light"/>
              </a:rPr>
              <a:t>W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is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usually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summarized</a:t>
            </a:r>
            <a:r>
              <a:rPr lang="it-IT">
                <a:latin typeface="Calibri Light"/>
                <a:cs typeface="Calibri Light"/>
              </a:rPr>
              <a:t> in the </a:t>
            </a:r>
            <a:r>
              <a:rPr lang="it-IT" err="1">
                <a:latin typeface="Calibri Light"/>
                <a:cs typeface="Calibri Light"/>
              </a:rPr>
              <a:t>form</a:t>
            </a:r>
            <a:r>
              <a:rPr lang="it-IT">
                <a:latin typeface="Calibri Light"/>
                <a:cs typeface="Calibri Light"/>
              </a:rPr>
              <a:t> of a </a:t>
            </a:r>
            <a:r>
              <a:rPr lang="it-IT" err="1">
                <a:latin typeface="Calibri Light"/>
                <a:cs typeface="Calibri Light"/>
              </a:rPr>
              <a:t>spatial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saliency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map</a:t>
            </a:r>
            <a:r>
              <a:rPr lang="it-IT">
                <a:latin typeface="Calibri Light"/>
                <a:cs typeface="Calibri Light"/>
              </a:rPr>
              <a:t>, </a:t>
            </a:r>
            <a:r>
              <a:rPr lang="it-IT" err="1">
                <a:latin typeface="Calibri Light"/>
                <a:cs typeface="Calibri Light"/>
              </a:rPr>
              <a:t>offering</a:t>
            </a:r>
            <a:r>
              <a:rPr lang="it-IT">
                <a:latin typeface="Calibri Light"/>
                <a:cs typeface="Calibri Light"/>
              </a:rPr>
              <a:t> a </a:t>
            </a:r>
            <a:r>
              <a:rPr lang="it-IT" err="1">
                <a:latin typeface="Calibri Light"/>
                <a:cs typeface="Calibri Light"/>
              </a:rPr>
              <a:t>visualization</a:t>
            </a:r>
            <a:r>
              <a:rPr lang="it-IT">
                <a:latin typeface="Calibri Light"/>
                <a:cs typeface="Calibri Light"/>
              </a:rPr>
              <a:t> of the most prominent regions.</a:t>
            </a:r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FF9074A-7A47-E077-4FD2-E8F248F8E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Human </a:t>
            </a:r>
            <a:r>
              <a:rPr lang="it-IT" dirty="0" err="1"/>
              <a:t>Attention</a:t>
            </a:r>
            <a:r>
              <a:rPr lang="it-IT" dirty="0"/>
              <a:t> </a:t>
            </a:r>
            <a:r>
              <a:rPr lang="it-IT" dirty="0" err="1"/>
              <a:t>Modelling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E1BD1DE-5110-6C45-0418-D1CD64F5D3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8BE99D2-61A5-0DEB-028D-46C29B8BC9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 err="1"/>
              <a:t>Saliency</a:t>
            </a:r>
            <a:r>
              <a:rPr lang="it-IT" dirty="0"/>
              <a:t> </a:t>
            </a:r>
            <a:r>
              <a:rPr lang="it-IT" dirty="0" err="1"/>
              <a:t>Prediction</a:t>
            </a:r>
            <a:endParaRPr lang="it-IT" dirty="0"/>
          </a:p>
        </p:txBody>
      </p:sp>
      <p:pic>
        <p:nvPicPr>
          <p:cNvPr id="2" name="Immagine 1" descr="Immagine che contiene schermata, arte, Policromia, Blu intenso&#10;&#10;Descrizione generata automaticamente">
            <a:extLst>
              <a:ext uri="{FF2B5EF4-FFF2-40B4-BE49-F238E27FC236}">
                <a16:creationId xmlns:a16="http://schemas.microsoft.com/office/drawing/2014/main" id="{B8F070A6-7074-11CB-7D3E-137E70186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30" y="2435812"/>
            <a:ext cx="4169660" cy="3181833"/>
          </a:xfrm>
          <a:prstGeom prst="rect">
            <a:avLst/>
          </a:prstGeom>
        </p:spPr>
      </p:pic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BFC671CF-1DD1-48B6-4ECB-988E2427DD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187" y="5862262"/>
            <a:ext cx="11496889" cy="872669"/>
          </a:xfrm>
        </p:spPr>
        <p:txBody>
          <a:bodyPr lIns="91440" tIns="45720" rIns="91440" bIns="45720" anchor="b"/>
          <a:lstStyle/>
          <a:p>
            <a:r>
              <a:rPr lang="it-IT" dirty="0">
                <a:ea typeface="+mn-lt"/>
                <a:cs typeface="+mn-lt"/>
              </a:rPr>
              <a:t>Itti, Laurent, Christof Koch, and Ernst </a:t>
            </a:r>
            <a:r>
              <a:rPr lang="it-IT" err="1">
                <a:ea typeface="+mn-lt"/>
                <a:cs typeface="+mn-lt"/>
              </a:rPr>
              <a:t>Niebur</a:t>
            </a:r>
            <a:r>
              <a:rPr lang="it-IT" dirty="0">
                <a:ea typeface="+mn-lt"/>
                <a:cs typeface="+mn-lt"/>
              </a:rPr>
              <a:t>. "A model of </a:t>
            </a:r>
            <a:r>
              <a:rPr lang="it-IT" err="1">
                <a:ea typeface="+mn-lt"/>
                <a:cs typeface="+mn-lt"/>
              </a:rPr>
              <a:t>saliency-based</a:t>
            </a:r>
            <a:r>
              <a:rPr lang="it-IT" dirty="0">
                <a:ea typeface="+mn-lt"/>
                <a:cs typeface="+mn-lt"/>
              </a:rPr>
              <a:t> visual </a:t>
            </a:r>
            <a:r>
              <a:rPr lang="it-IT" err="1">
                <a:ea typeface="+mn-lt"/>
                <a:cs typeface="+mn-lt"/>
              </a:rPr>
              <a:t>attention</a:t>
            </a:r>
            <a:r>
              <a:rPr lang="it-IT" dirty="0">
                <a:ea typeface="+mn-lt"/>
                <a:cs typeface="+mn-lt"/>
              </a:rPr>
              <a:t> for </a:t>
            </a:r>
            <a:r>
              <a:rPr lang="it-IT" err="1">
                <a:ea typeface="+mn-lt"/>
                <a:cs typeface="+mn-lt"/>
              </a:rPr>
              <a:t>rapid</a:t>
            </a:r>
            <a:r>
              <a:rPr lang="it-IT" dirty="0">
                <a:ea typeface="+mn-lt"/>
                <a:cs typeface="+mn-lt"/>
              </a:rPr>
              <a:t> scene </a:t>
            </a:r>
            <a:r>
              <a:rPr lang="it-IT" err="1">
                <a:ea typeface="+mn-lt"/>
                <a:cs typeface="+mn-lt"/>
              </a:rPr>
              <a:t>analysis</a:t>
            </a:r>
            <a:r>
              <a:rPr lang="it-IT" dirty="0">
                <a:ea typeface="+mn-lt"/>
                <a:cs typeface="+mn-lt"/>
              </a:rPr>
              <a:t>." IEEE TPAMI (1998): 1254-1259.</a:t>
            </a:r>
          </a:p>
          <a:p>
            <a:r>
              <a:rPr lang="it-IT" dirty="0">
                <a:ea typeface="+mn-lt"/>
                <a:cs typeface="+mn-lt"/>
              </a:rPr>
              <a:t>Jiang, Ming, et al. "</a:t>
            </a:r>
            <a:r>
              <a:rPr lang="it-IT" dirty="0" err="1">
                <a:ea typeface="+mn-lt"/>
                <a:cs typeface="+mn-lt"/>
              </a:rPr>
              <a:t>Salicon</a:t>
            </a:r>
            <a:r>
              <a:rPr lang="it-IT" dirty="0">
                <a:ea typeface="+mn-lt"/>
                <a:cs typeface="+mn-lt"/>
              </a:rPr>
              <a:t>: </a:t>
            </a:r>
            <a:r>
              <a:rPr lang="it-IT" dirty="0" err="1">
                <a:ea typeface="+mn-lt"/>
                <a:cs typeface="+mn-lt"/>
              </a:rPr>
              <a:t>Saliency</a:t>
            </a:r>
            <a:r>
              <a:rPr lang="it-IT" dirty="0">
                <a:ea typeface="+mn-lt"/>
                <a:cs typeface="+mn-lt"/>
              </a:rPr>
              <a:t> in </a:t>
            </a:r>
            <a:r>
              <a:rPr lang="it-IT" dirty="0" err="1">
                <a:ea typeface="+mn-lt"/>
                <a:cs typeface="+mn-lt"/>
              </a:rPr>
              <a:t>context</a:t>
            </a:r>
            <a:r>
              <a:rPr lang="it-IT" dirty="0">
                <a:ea typeface="+mn-lt"/>
                <a:cs typeface="+mn-lt"/>
              </a:rPr>
              <a:t>." </a:t>
            </a:r>
            <a:r>
              <a:rPr lang="it-IT" dirty="0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the IEEE CVPR. 2015.</a:t>
            </a:r>
          </a:p>
          <a:p>
            <a:r>
              <a:rPr lang="it-IT" dirty="0" err="1">
                <a:ea typeface="+mn-lt"/>
                <a:cs typeface="+mn-lt"/>
              </a:rPr>
              <a:t>Aydemir</a:t>
            </a:r>
            <a:r>
              <a:rPr lang="it-IT" dirty="0">
                <a:ea typeface="+mn-lt"/>
                <a:cs typeface="+mn-lt"/>
              </a:rPr>
              <a:t>, Bahar, et al. "</a:t>
            </a:r>
            <a:r>
              <a:rPr lang="it-IT" dirty="0" err="1">
                <a:ea typeface="+mn-lt"/>
                <a:cs typeface="+mn-lt"/>
              </a:rPr>
              <a:t>TempSAL-uncovering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temporal</a:t>
            </a:r>
            <a:r>
              <a:rPr lang="it-IT" dirty="0">
                <a:ea typeface="+mn-lt"/>
                <a:cs typeface="+mn-lt"/>
              </a:rPr>
              <a:t> information for deep </a:t>
            </a:r>
            <a:r>
              <a:rPr lang="it-IT" dirty="0" err="1">
                <a:ea typeface="+mn-lt"/>
                <a:cs typeface="+mn-lt"/>
              </a:rPr>
              <a:t>saliency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prediction</a:t>
            </a:r>
            <a:r>
              <a:rPr lang="it-IT" dirty="0">
                <a:ea typeface="+mn-lt"/>
                <a:cs typeface="+mn-lt"/>
              </a:rPr>
              <a:t>." </a:t>
            </a:r>
            <a:r>
              <a:rPr lang="it-IT" dirty="0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the IEEE/CVF CVPR. 2023.</a:t>
            </a:r>
          </a:p>
        </p:txBody>
      </p:sp>
      <p:pic>
        <p:nvPicPr>
          <p:cNvPr id="8" name="Immagine 7" descr="A Model of Saliency-Based Visual Attention for Rapid Scene Analysis |  Semantic Scholar">
            <a:extLst>
              <a:ext uri="{FF2B5EF4-FFF2-40B4-BE49-F238E27FC236}">
                <a16:creationId xmlns:a16="http://schemas.microsoft.com/office/drawing/2014/main" id="{63505ACA-A0A7-845B-26A0-32F852750C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70"/>
          <a:stretch/>
        </p:blipFill>
        <p:spPr>
          <a:xfrm>
            <a:off x="1453847" y="2435299"/>
            <a:ext cx="3962400" cy="328255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164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5374F-BAC0-76DB-325F-45F6F13E7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FF9074A-7A47-E077-4FD2-E8F248F8E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Human </a:t>
            </a:r>
            <a:r>
              <a:rPr lang="it-IT" dirty="0" err="1"/>
              <a:t>Attention</a:t>
            </a:r>
            <a:r>
              <a:rPr lang="it-IT" dirty="0"/>
              <a:t> </a:t>
            </a:r>
            <a:r>
              <a:rPr lang="it-IT" dirty="0" err="1"/>
              <a:t>Modelling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E1BD1DE-5110-6C45-0418-D1CD64F5D3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8BE99D2-61A5-0DEB-028D-46C29B8BC9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 err="1"/>
              <a:t>Scanpath</a:t>
            </a:r>
            <a:r>
              <a:rPr lang="it-IT" dirty="0"/>
              <a:t> </a:t>
            </a:r>
            <a:r>
              <a:rPr lang="it-IT" dirty="0" err="1"/>
              <a:t>Prediction</a:t>
            </a:r>
            <a:endParaRPr lang="it-IT" dirty="0"/>
          </a:p>
        </p:txBody>
      </p:sp>
      <p:pic>
        <p:nvPicPr>
          <p:cNvPr id="5" name="Immagine 4" descr="Immagine che contiene parco giochi, aria aperta, schermata, albero&#10;&#10;Descrizione generata automaticamente">
            <a:extLst>
              <a:ext uri="{FF2B5EF4-FFF2-40B4-BE49-F238E27FC236}">
                <a16:creationId xmlns:a16="http://schemas.microsoft.com/office/drawing/2014/main" id="{AB021B87-9215-4172-7A48-221AE6454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920" y="2447383"/>
            <a:ext cx="4168001" cy="3140463"/>
          </a:xfrm>
          <a:prstGeom prst="rect">
            <a:avLst/>
          </a:prstGeom>
        </p:spPr>
      </p:pic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FE6D6189-B363-C5CE-E2BF-35CD40BC4E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187" y="5862262"/>
            <a:ext cx="11496889" cy="872669"/>
          </a:xfrm>
        </p:spPr>
        <p:txBody>
          <a:bodyPr lIns="91440" tIns="45720" rIns="91440" bIns="45720" anchor="b"/>
          <a:lstStyle/>
          <a:p>
            <a:r>
              <a:rPr lang="it-IT" dirty="0">
                <a:ea typeface="+mn-lt"/>
                <a:cs typeface="+mn-lt"/>
              </a:rPr>
              <a:t>Le </a:t>
            </a:r>
            <a:r>
              <a:rPr lang="it-IT" dirty="0" err="1">
                <a:ea typeface="+mn-lt"/>
                <a:cs typeface="+mn-lt"/>
              </a:rPr>
              <a:t>Meur</a:t>
            </a:r>
            <a:r>
              <a:rPr lang="it-IT" dirty="0">
                <a:ea typeface="+mn-lt"/>
                <a:cs typeface="+mn-lt"/>
              </a:rPr>
              <a:t>, Olivier, and </a:t>
            </a:r>
            <a:r>
              <a:rPr lang="it-IT" dirty="0" err="1">
                <a:ea typeface="+mn-lt"/>
                <a:cs typeface="+mn-lt"/>
              </a:rPr>
              <a:t>Zhi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Liu</a:t>
            </a:r>
            <a:r>
              <a:rPr lang="it-IT" dirty="0">
                <a:ea typeface="+mn-lt"/>
                <a:cs typeface="+mn-lt"/>
              </a:rPr>
              <a:t>. "</a:t>
            </a:r>
            <a:r>
              <a:rPr lang="it-IT" dirty="0" err="1">
                <a:ea typeface="+mn-lt"/>
                <a:cs typeface="+mn-lt"/>
              </a:rPr>
              <a:t>Saccadic</a:t>
            </a:r>
            <a:r>
              <a:rPr lang="it-IT" dirty="0">
                <a:ea typeface="+mn-lt"/>
                <a:cs typeface="+mn-lt"/>
              </a:rPr>
              <a:t> model of </a:t>
            </a:r>
            <a:r>
              <a:rPr lang="it-IT" dirty="0" err="1">
                <a:ea typeface="+mn-lt"/>
                <a:cs typeface="+mn-lt"/>
              </a:rPr>
              <a:t>eye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movements</a:t>
            </a:r>
            <a:r>
              <a:rPr lang="it-IT" dirty="0">
                <a:ea typeface="+mn-lt"/>
                <a:cs typeface="+mn-lt"/>
              </a:rPr>
              <a:t> for free-</a:t>
            </a:r>
            <a:r>
              <a:rPr lang="it-IT" dirty="0" err="1">
                <a:ea typeface="+mn-lt"/>
                <a:cs typeface="+mn-lt"/>
              </a:rPr>
              <a:t>viewing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condition</a:t>
            </a:r>
            <a:r>
              <a:rPr lang="it-IT" dirty="0">
                <a:ea typeface="+mn-lt"/>
                <a:cs typeface="+mn-lt"/>
              </a:rPr>
              <a:t>." Vision </a:t>
            </a:r>
            <a:r>
              <a:rPr lang="it-IT" dirty="0" err="1">
                <a:ea typeface="+mn-lt"/>
                <a:cs typeface="+mn-lt"/>
              </a:rPr>
              <a:t>research</a:t>
            </a:r>
            <a:r>
              <a:rPr lang="it-IT" dirty="0">
                <a:ea typeface="+mn-lt"/>
                <a:cs typeface="+mn-lt"/>
              </a:rPr>
              <a:t> (2015).</a:t>
            </a:r>
          </a:p>
          <a:p>
            <a:r>
              <a:rPr lang="it-IT" dirty="0" err="1">
                <a:ea typeface="+mn-lt"/>
                <a:cs typeface="+mn-lt"/>
              </a:rPr>
              <a:t>Kümmerer</a:t>
            </a:r>
            <a:r>
              <a:rPr lang="it-IT" dirty="0">
                <a:ea typeface="+mn-lt"/>
                <a:cs typeface="+mn-lt"/>
              </a:rPr>
              <a:t>, Matthias, Matthias </a:t>
            </a:r>
            <a:r>
              <a:rPr lang="it-IT" dirty="0" err="1">
                <a:ea typeface="+mn-lt"/>
                <a:cs typeface="+mn-lt"/>
              </a:rPr>
              <a:t>Bethge</a:t>
            </a:r>
            <a:r>
              <a:rPr lang="it-IT" dirty="0">
                <a:ea typeface="+mn-lt"/>
                <a:cs typeface="+mn-lt"/>
              </a:rPr>
              <a:t>, and Thomas SA Wallis. "</a:t>
            </a:r>
            <a:r>
              <a:rPr lang="it-IT" dirty="0" err="1">
                <a:ea typeface="+mn-lt"/>
                <a:cs typeface="+mn-lt"/>
              </a:rPr>
              <a:t>DeepGaze</a:t>
            </a:r>
            <a:r>
              <a:rPr lang="it-IT" dirty="0">
                <a:ea typeface="+mn-lt"/>
                <a:cs typeface="+mn-lt"/>
              </a:rPr>
              <a:t> III: </a:t>
            </a:r>
            <a:r>
              <a:rPr lang="it-IT" dirty="0" err="1">
                <a:ea typeface="+mn-lt"/>
                <a:cs typeface="+mn-lt"/>
              </a:rPr>
              <a:t>Modeling</a:t>
            </a:r>
            <a:r>
              <a:rPr lang="it-IT" dirty="0">
                <a:ea typeface="+mn-lt"/>
                <a:cs typeface="+mn-lt"/>
              </a:rPr>
              <a:t> free-</a:t>
            </a:r>
            <a:r>
              <a:rPr lang="it-IT" dirty="0" err="1">
                <a:ea typeface="+mn-lt"/>
                <a:cs typeface="+mn-lt"/>
              </a:rPr>
              <a:t>viewing</a:t>
            </a:r>
            <a:r>
              <a:rPr lang="it-IT" dirty="0">
                <a:ea typeface="+mn-lt"/>
                <a:cs typeface="+mn-lt"/>
              </a:rPr>
              <a:t> human </a:t>
            </a:r>
            <a:r>
              <a:rPr lang="it-IT" dirty="0" err="1">
                <a:ea typeface="+mn-lt"/>
                <a:cs typeface="+mn-lt"/>
              </a:rPr>
              <a:t>scanpaths</a:t>
            </a:r>
            <a:r>
              <a:rPr lang="it-IT" dirty="0">
                <a:ea typeface="+mn-lt"/>
                <a:cs typeface="+mn-lt"/>
              </a:rPr>
              <a:t> with deep learning." Journal of Vision (2022).</a:t>
            </a:r>
          </a:p>
          <a:p>
            <a:r>
              <a:rPr lang="it-IT" dirty="0" err="1">
                <a:ea typeface="+mn-lt"/>
                <a:cs typeface="+mn-lt"/>
              </a:rPr>
              <a:t>Mondal</a:t>
            </a:r>
            <a:r>
              <a:rPr lang="it-IT" dirty="0">
                <a:ea typeface="+mn-lt"/>
                <a:cs typeface="+mn-lt"/>
              </a:rPr>
              <a:t>, </a:t>
            </a:r>
            <a:r>
              <a:rPr lang="it-IT" dirty="0" err="1">
                <a:ea typeface="+mn-lt"/>
                <a:cs typeface="+mn-lt"/>
              </a:rPr>
              <a:t>Sounak</a:t>
            </a:r>
            <a:r>
              <a:rPr lang="it-IT" dirty="0">
                <a:ea typeface="+mn-lt"/>
                <a:cs typeface="+mn-lt"/>
              </a:rPr>
              <a:t>, et al. "</a:t>
            </a:r>
            <a:r>
              <a:rPr lang="it-IT" dirty="0" err="1">
                <a:ea typeface="+mn-lt"/>
                <a:cs typeface="+mn-lt"/>
              </a:rPr>
              <a:t>Gazeformer</a:t>
            </a:r>
            <a:r>
              <a:rPr lang="it-IT" dirty="0">
                <a:ea typeface="+mn-lt"/>
                <a:cs typeface="+mn-lt"/>
              </a:rPr>
              <a:t>: Scalable, </a:t>
            </a:r>
            <a:r>
              <a:rPr lang="it-IT" dirty="0" err="1">
                <a:ea typeface="+mn-lt"/>
                <a:cs typeface="+mn-lt"/>
              </a:rPr>
              <a:t>effective</a:t>
            </a:r>
            <a:r>
              <a:rPr lang="it-IT" dirty="0">
                <a:ea typeface="+mn-lt"/>
                <a:cs typeface="+mn-lt"/>
              </a:rPr>
              <a:t> and fast </a:t>
            </a:r>
            <a:r>
              <a:rPr lang="it-IT" dirty="0" err="1">
                <a:ea typeface="+mn-lt"/>
                <a:cs typeface="+mn-lt"/>
              </a:rPr>
              <a:t>prediction</a:t>
            </a:r>
            <a:r>
              <a:rPr lang="it-IT" dirty="0">
                <a:ea typeface="+mn-lt"/>
                <a:cs typeface="+mn-lt"/>
              </a:rPr>
              <a:t> of goal-</a:t>
            </a:r>
            <a:r>
              <a:rPr lang="it-IT" dirty="0" err="1">
                <a:ea typeface="+mn-lt"/>
                <a:cs typeface="+mn-lt"/>
              </a:rPr>
              <a:t>directed</a:t>
            </a:r>
            <a:r>
              <a:rPr lang="it-IT" dirty="0">
                <a:ea typeface="+mn-lt"/>
                <a:cs typeface="+mn-lt"/>
              </a:rPr>
              <a:t> human </a:t>
            </a:r>
            <a:r>
              <a:rPr lang="it-IT" dirty="0" err="1">
                <a:ea typeface="+mn-lt"/>
                <a:cs typeface="+mn-lt"/>
              </a:rPr>
              <a:t>attention</a:t>
            </a:r>
            <a:r>
              <a:rPr lang="it-IT" dirty="0">
                <a:ea typeface="+mn-lt"/>
                <a:cs typeface="+mn-lt"/>
              </a:rPr>
              <a:t>." </a:t>
            </a:r>
            <a:r>
              <a:rPr lang="it-IT" dirty="0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the IEEE/CVF CVPR. 2023.</a:t>
            </a:r>
          </a:p>
        </p:txBody>
      </p:sp>
      <p:sp>
        <p:nvSpPr>
          <p:cNvPr id="14" name="Segnaposto contenuto 5">
            <a:extLst>
              <a:ext uri="{FF2B5EF4-FFF2-40B4-BE49-F238E27FC236}">
                <a16:creationId xmlns:a16="http://schemas.microsoft.com/office/drawing/2014/main" id="{AE8C0C80-E919-47E7-A9CF-12C740339BB4}"/>
              </a:ext>
            </a:extLst>
          </p:cNvPr>
          <p:cNvSpPr txBox="1">
            <a:spLocks/>
          </p:cNvSpPr>
          <p:nvPr/>
        </p:nvSpPr>
        <p:spPr>
          <a:xfrm>
            <a:off x="239190" y="1448859"/>
            <a:ext cx="11578167" cy="7932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450"/>
              </a:spcAft>
              <a:buFont typeface="Arial" pitchFamily="34" charset="0"/>
              <a:buNone/>
              <a:defRPr lang="en-US" sz="2200" b="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baseline="0" noProof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latin typeface="Calibri Light"/>
                <a:cs typeface="Calibri Light"/>
              </a:rPr>
              <a:t>The </a:t>
            </a:r>
            <a:r>
              <a:rPr lang="it-IT" err="1">
                <a:latin typeface="Calibri Light"/>
                <a:cs typeface="Calibri Light"/>
              </a:rPr>
              <a:t>exploration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order</a:t>
            </a:r>
            <a:r>
              <a:rPr lang="it-IT">
                <a:latin typeface="Calibri Light"/>
                <a:cs typeface="Calibri Light"/>
              </a:rPr>
              <a:t> of a visual </a:t>
            </a:r>
            <a:r>
              <a:rPr lang="it-IT" err="1">
                <a:latin typeface="Calibri Light"/>
                <a:cs typeface="Calibri Light"/>
              </a:rPr>
              <a:t>stimulus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is</a:t>
            </a:r>
            <a:r>
              <a:rPr lang="it-IT">
                <a:latin typeface="Calibri Light"/>
                <a:cs typeface="Calibri Light"/>
              </a:rPr>
              <a:t> of </a:t>
            </a:r>
            <a:r>
              <a:rPr lang="it-IT" err="1">
                <a:latin typeface="Calibri Light"/>
                <a:cs typeface="Calibri Light"/>
              </a:rPr>
              <a:t>particular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importance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since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it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better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reflects</a:t>
            </a:r>
            <a:r>
              <a:rPr lang="it-IT">
                <a:latin typeface="Calibri Light"/>
                <a:cs typeface="Calibri Light"/>
              </a:rPr>
              <a:t> the </a:t>
            </a:r>
            <a:r>
              <a:rPr lang="it-IT" err="1">
                <a:latin typeface="Calibri Light"/>
                <a:cs typeface="Calibri Light"/>
              </a:rPr>
              <a:t>conspicuity</a:t>
            </a:r>
            <a:r>
              <a:rPr lang="it-IT">
                <a:latin typeface="Calibri Light"/>
                <a:cs typeface="Calibri Light"/>
              </a:rPr>
              <a:t> of the image </a:t>
            </a:r>
            <a:r>
              <a:rPr lang="it-IT" err="1">
                <a:latin typeface="Calibri Light"/>
                <a:cs typeface="Calibri Light"/>
              </a:rPr>
              <a:t>elements</a:t>
            </a:r>
            <a:r>
              <a:rPr lang="it-IT">
                <a:latin typeface="Calibri Light"/>
                <a:cs typeface="Calibri Light"/>
              </a:rPr>
              <a:t> with </a:t>
            </a:r>
            <a:r>
              <a:rPr lang="it-IT" err="1">
                <a:latin typeface="Calibri Light"/>
                <a:cs typeface="Calibri Light"/>
              </a:rPr>
              <a:t>respect</a:t>
            </a:r>
            <a:r>
              <a:rPr lang="it-IT">
                <a:latin typeface="Calibri Light"/>
                <a:cs typeface="Calibri Light"/>
              </a:rPr>
              <a:t> to the </a:t>
            </a:r>
            <a:r>
              <a:rPr lang="it-IT" err="1">
                <a:latin typeface="Calibri Light"/>
                <a:cs typeface="Calibri Light"/>
              </a:rPr>
              <a:t>observer</a:t>
            </a:r>
            <a:r>
              <a:rPr lang="it-IT">
                <a:latin typeface="Calibri Light"/>
                <a:cs typeface="Calibri Light"/>
              </a:rPr>
              <a:t>, </a:t>
            </a:r>
            <a:r>
              <a:rPr lang="it-IT" err="1">
                <a:latin typeface="Calibri Light"/>
                <a:cs typeface="Calibri Light"/>
              </a:rPr>
              <a:t>as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well</a:t>
            </a:r>
            <a:r>
              <a:rPr lang="it-IT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as</a:t>
            </a:r>
            <a:r>
              <a:rPr lang="it-IT">
                <a:latin typeface="Calibri Light"/>
                <a:cs typeface="Calibri Light"/>
              </a:rPr>
              <a:t> the internal strategy.</a:t>
            </a:r>
            <a:endParaRPr lang="it-IT">
              <a:ea typeface="Calibri Light"/>
            </a:endParaRPr>
          </a:p>
        </p:txBody>
      </p:sp>
      <p:pic>
        <p:nvPicPr>
          <p:cNvPr id="2" name="Immagine 1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C714A00F-02CE-8B52-92DE-ADC14C6E8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3" y="2358800"/>
            <a:ext cx="6346784" cy="331715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6567F3E6-04D7-EB9F-6ED1-093706D3F39F}"/>
                  </a:ext>
                </a:extLst>
              </p14:cNvPr>
              <p14:cNvContentPartPr/>
              <p14:nvPr/>
            </p14:nvContentPartPr>
            <p14:xfrm>
              <a:off x="443087" y="2379349"/>
              <a:ext cx="152092" cy="185798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6567F3E6-04D7-EB9F-6ED1-093706D3F3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109" y="2361740"/>
                <a:ext cx="187688" cy="221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620B34CB-5A11-0BBF-DC2E-C98DCD57D2BF}"/>
                  </a:ext>
                </a:extLst>
              </p14:cNvPr>
              <p14:cNvContentPartPr/>
              <p14:nvPr/>
            </p14:nvContentPartPr>
            <p14:xfrm>
              <a:off x="494884" y="2384585"/>
              <a:ext cx="47307" cy="73329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620B34CB-5A11-0BBF-DC2E-C98DCD57D2B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9404" y="2348815"/>
                <a:ext cx="118626" cy="144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7A7CFC25-DA7E-9E58-70AC-71138DD35343}"/>
                  </a:ext>
                </a:extLst>
              </p14:cNvPr>
              <p14:cNvContentPartPr/>
              <p14:nvPr/>
            </p14:nvContentPartPr>
            <p14:xfrm>
              <a:off x="475954" y="2345765"/>
              <a:ext cx="158608" cy="3611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7A7CFC25-DA7E-9E58-70AC-71138DD3534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0429" y="2309793"/>
                <a:ext cx="230017" cy="4327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0551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BE78B-BF00-0D65-83ED-2D22588F4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1AD2548-583D-6D1C-D2C4-AA5552EF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Overview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7823EF-E60C-E9D7-8565-B1C0F1EFA06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7" name="Immagine 6" descr="Immagine che contiene testo, schermata, schermo, software&#10;&#10;Descrizione generata automaticamente">
            <a:extLst>
              <a:ext uri="{FF2B5EF4-FFF2-40B4-BE49-F238E27FC236}">
                <a16:creationId xmlns:a16="http://schemas.microsoft.com/office/drawing/2014/main" id="{593C2986-3365-58D0-13EC-B426F5D17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15174" r="12140" b="12106"/>
          <a:stretch/>
        </p:blipFill>
        <p:spPr>
          <a:xfrm>
            <a:off x="1347131" y="1072355"/>
            <a:ext cx="9497737" cy="54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23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0CAF-C7CE-0355-89C4-67113D534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48DFE36-EE2E-5DB3-B8EE-46DA51F13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90" y="1448859"/>
            <a:ext cx="11713633" cy="730250"/>
          </a:xfrm>
        </p:spPr>
        <p:txBody>
          <a:bodyPr lIns="91440" tIns="45720" rIns="91440" bIns="45720" anchor="t"/>
          <a:lstStyle/>
          <a:p>
            <a:r>
              <a:rPr lang="it-IT" dirty="0">
                <a:latin typeface="Calibri Light"/>
                <a:cs typeface="Calibri Light"/>
              </a:rPr>
              <a:t>Human gaze data assists AI models in </a:t>
            </a:r>
            <a:r>
              <a:rPr lang="it-IT" b="1" err="1">
                <a:latin typeface="Calibri Light"/>
                <a:cs typeface="Calibri Light"/>
              </a:rPr>
              <a:t>detecting</a:t>
            </a:r>
            <a:r>
              <a:rPr lang="it-IT" b="1" dirty="0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salient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objects</a:t>
            </a:r>
            <a:r>
              <a:rPr lang="it-IT" dirty="0">
                <a:latin typeface="Calibri Light"/>
                <a:cs typeface="Calibri Light"/>
              </a:rPr>
              <a:t> in </a:t>
            </a:r>
            <a:r>
              <a:rPr lang="it-IT" err="1">
                <a:latin typeface="Calibri Light"/>
                <a:cs typeface="Calibri Light"/>
              </a:rPr>
              <a:t>videos</a:t>
            </a:r>
            <a:r>
              <a:rPr lang="it-IT" dirty="0">
                <a:latin typeface="Calibri Light"/>
                <a:cs typeface="Calibri Light"/>
              </a:rPr>
              <a:t>, </a:t>
            </a:r>
            <a:r>
              <a:rPr lang="it-IT" b="1" err="1">
                <a:latin typeface="Calibri Light"/>
                <a:cs typeface="Calibri Light"/>
              </a:rPr>
              <a:t>segmenting</a:t>
            </a:r>
            <a:r>
              <a:rPr lang="it-IT" b="1" dirty="0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videos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without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err="1">
                <a:latin typeface="Calibri Light"/>
                <a:cs typeface="Calibri Light"/>
              </a:rPr>
              <a:t>supervision</a:t>
            </a:r>
            <a:r>
              <a:rPr lang="it-IT" dirty="0">
                <a:latin typeface="Calibri Light"/>
                <a:cs typeface="Calibri Light"/>
              </a:rPr>
              <a:t>, and </a:t>
            </a:r>
            <a:r>
              <a:rPr lang="it-IT" b="1" err="1">
                <a:latin typeface="Calibri Light"/>
                <a:cs typeface="Calibri Light"/>
              </a:rPr>
              <a:t>recognizing</a:t>
            </a:r>
            <a:r>
              <a:rPr lang="it-IT" b="1" dirty="0">
                <a:latin typeface="Calibri Light"/>
                <a:cs typeface="Calibri Light"/>
              </a:rPr>
              <a:t> </a:t>
            </a:r>
            <a:r>
              <a:rPr lang="it-IT" dirty="0">
                <a:latin typeface="Calibri Light"/>
                <a:cs typeface="Calibri Light"/>
              </a:rPr>
              <a:t>activities in </a:t>
            </a:r>
            <a:r>
              <a:rPr lang="it-IT" err="1">
                <a:latin typeface="Calibri Light"/>
                <a:cs typeface="Calibri Light"/>
              </a:rPr>
              <a:t>egocentric</a:t>
            </a:r>
            <a:r>
              <a:rPr lang="it-IT" dirty="0">
                <a:latin typeface="Calibri Light"/>
                <a:cs typeface="Calibri Light"/>
              </a:rPr>
              <a:t> video </a:t>
            </a:r>
            <a:r>
              <a:rPr lang="it-IT" err="1">
                <a:latin typeface="Calibri Light"/>
                <a:cs typeface="Calibri Light"/>
              </a:rPr>
              <a:t>sequences</a:t>
            </a:r>
            <a:r>
              <a:rPr lang="it-IT" dirty="0">
                <a:latin typeface="Calibri Light"/>
                <a:cs typeface="Calibri Light"/>
              </a:rPr>
              <a:t>.</a:t>
            </a:r>
            <a:endParaRPr lang="it-IT" dirty="0"/>
          </a:p>
          <a:p>
            <a:pPr marL="342900" indent="-342900">
              <a:buChar char="•"/>
            </a:pPr>
            <a:endParaRPr lang="it-IT" dirty="0">
              <a:latin typeface="Calibri Light"/>
              <a:cs typeface="Calibri Light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B67DC2C-B830-1A1B-665E-7EC7360C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Applications in AI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FDB1CA-CC2B-CE64-5088-E842597228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B33D642-7F62-E307-1599-C71F0C9E1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Image and video processing</a:t>
            </a:r>
          </a:p>
        </p:txBody>
      </p:sp>
      <p:pic>
        <p:nvPicPr>
          <p:cNvPr id="2" name="Immagine 1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348A0580-0404-500B-27E4-608B1AC74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89911"/>
            <a:ext cx="6101292" cy="3489325"/>
          </a:xfrm>
          <a:prstGeom prst="rect">
            <a:avLst/>
          </a:prstGeom>
          <a:ln>
            <a:noFill/>
          </a:ln>
        </p:spPr>
      </p:pic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B2D6EEC2-5FA8-CE10-9039-4F424A34CF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187" y="5880847"/>
            <a:ext cx="11496889" cy="872669"/>
          </a:xfrm>
        </p:spPr>
        <p:txBody>
          <a:bodyPr lIns="91440" tIns="45720" rIns="91440" bIns="45720" anchor="b"/>
          <a:lstStyle/>
          <a:p>
            <a:endParaRPr lang="it-IT" dirty="0">
              <a:ea typeface="+mn-lt"/>
              <a:cs typeface="+mn-lt"/>
            </a:endParaRPr>
          </a:p>
          <a:p>
            <a:r>
              <a:rPr lang="it-IT" dirty="0">
                <a:ea typeface="+mn-lt"/>
                <a:cs typeface="+mn-lt"/>
              </a:rPr>
              <a:t>Wang, </a:t>
            </a:r>
            <a:r>
              <a:rPr lang="it-IT" err="1">
                <a:ea typeface="+mn-lt"/>
                <a:cs typeface="+mn-lt"/>
              </a:rPr>
              <a:t>Wenguan</a:t>
            </a:r>
            <a:r>
              <a:rPr lang="it-IT" dirty="0">
                <a:ea typeface="+mn-lt"/>
                <a:cs typeface="+mn-lt"/>
              </a:rPr>
              <a:t>, et al. "Learning </a:t>
            </a:r>
            <a:r>
              <a:rPr lang="it-IT" err="1">
                <a:ea typeface="+mn-lt"/>
                <a:cs typeface="+mn-lt"/>
              </a:rPr>
              <a:t>unsupervised</a:t>
            </a:r>
            <a:r>
              <a:rPr lang="it-IT" dirty="0">
                <a:ea typeface="+mn-lt"/>
                <a:cs typeface="+mn-lt"/>
              </a:rPr>
              <a:t> video </a:t>
            </a:r>
            <a:r>
              <a:rPr lang="it-IT" err="1">
                <a:ea typeface="+mn-lt"/>
                <a:cs typeface="+mn-lt"/>
              </a:rPr>
              <a:t>object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err="1">
                <a:ea typeface="+mn-lt"/>
                <a:cs typeface="+mn-lt"/>
              </a:rPr>
              <a:t>segmentation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err="1">
                <a:ea typeface="+mn-lt"/>
                <a:cs typeface="+mn-lt"/>
              </a:rPr>
              <a:t>through</a:t>
            </a:r>
            <a:r>
              <a:rPr lang="it-IT" dirty="0">
                <a:ea typeface="+mn-lt"/>
                <a:cs typeface="+mn-lt"/>
              </a:rPr>
              <a:t> visual </a:t>
            </a:r>
            <a:r>
              <a:rPr lang="it-IT" err="1">
                <a:ea typeface="+mn-lt"/>
                <a:cs typeface="+mn-lt"/>
              </a:rPr>
              <a:t>attention</a:t>
            </a:r>
            <a:r>
              <a:rPr lang="it-IT" dirty="0">
                <a:ea typeface="+mn-lt"/>
                <a:cs typeface="+mn-lt"/>
              </a:rPr>
              <a:t>." </a:t>
            </a:r>
            <a:r>
              <a:rPr lang="it-IT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the IEEE/CVF CVPR. 2019.</a:t>
            </a:r>
          </a:p>
          <a:p>
            <a:r>
              <a:rPr lang="it-IT" dirty="0">
                <a:ea typeface="+mn-lt"/>
                <a:cs typeface="+mn-lt"/>
              </a:rPr>
              <a:t>Min, Kyle, and Jason J. Corso. "</a:t>
            </a:r>
            <a:r>
              <a:rPr lang="it-IT" err="1">
                <a:ea typeface="+mn-lt"/>
                <a:cs typeface="+mn-lt"/>
              </a:rPr>
              <a:t>Integrating</a:t>
            </a:r>
            <a:r>
              <a:rPr lang="it-IT" dirty="0">
                <a:ea typeface="+mn-lt"/>
                <a:cs typeface="+mn-lt"/>
              </a:rPr>
              <a:t> human gaze </a:t>
            </a:r>
            <a:r>
              <a:rPr lang="it-IT" err="1">
                <a:ea typeface="+mn-lt"/>
                <a:cs typeface="+mn-lt"/>
              </a:rPr>
              <a:t>into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err="1">
                <a:ea typeface="+mn-lt"/>
                <a:cs typeface="+mn-lt"/>
              </a:rPr>
              <a:t>attention</a:t>
            </a:r>
            <a:r>
              <a:rPr lang="it-IT" dirty="0">
                <a:ea typeface="+mn-lt"/>
                <a:cs typeface="+mn-lt"/>
              </a:rPr>
              <a:t> for </a:t>
            </a:r>
            <a:r>
              <a:rPr lang="it-IT" err="1">
                <a:ea typeface="+mn-lt"/>
                <a:cs typeface="+mn-lt"/>
              </a:rPr>
              <a:t>egocentric</a:t>
            </a:r>
            <a:r>
              <a:rPr lang="it-IT" dirty="0">
                <a:ea typeface="+mn-lt"/>
                <a:cs typeface="+mn-lt"/>
              </a:rPr>
              <a:t> activity </a:t>
            </a:r>
            <a:r>
              <a:rPr lang="it-IT" err="1">
                <a:ea typeface="+mn-lt"/>
                <a:cs typeface="+mn-lt"/>
              </a:rPr>
              <a:t>recognition</a:t>
            </a:r>
            <a:r>
              <a:rPr lang="it-IT" dirty="0">
                <a:ea typeface="+mn-lt"/>
                <a:cs typeface="+mn-lt"/>
              </a:rPr>
              <a:t>." </a:t>
            </a:r>
            <a:r>
              <a:rPr lang="it-IT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the IEEE/CVF WACV. 2021.</a:t>
            </a:r>
          </a:p>
          <a:p>
            <a:r>
              <a:rPr lang="it-IT" dirty="0" err="1">
                <a:ea typeface="+mn-lt"/>
                <a:cs typeface="+mn-lt"/>
              </a:rPr>
              <a:t>Qiao</a:t>
            </a:r>
            <a:r>
              <a:rPr lang="it-IT" dirty="0">
                <a:ea typeface="+mn-lt"/>
                <a:cs typeface="+mn-lt"/>
              </a:rPr>
              <a:t>, </a:t>
            </a:r>
            <a:r>
              <a:rPr lang="it-IT" dirty="0" err="1">
                <a:ea typeface="+mn-lt"/>
                <a:cs typeface="+mn-lt"/>
              </a:rPr>
              <a:t>Minglang</a:t>
            </a:r>
            <a:r>
              <a:rPr lang="it-IT" dirty="0">
                <a:ea typeface="+mn-lt"/>
                <a:cs typeface="+mn-lt"/>
              </a:rPr>
              <a:t>, et al. "Joint learning of audio–visual </a:t>
            </a:r>
            <a:r>
              <a:rPr lang="it-IT" dirty="0" err="1">
                <a:ea typeface="+mn-lt"/>
                <a:cs typeface="+mn-lt"/>
              </a:rPr>
              <a:t>saliency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prediction</a:t>
            </a:r>
            <a:r>
              <a:rPr lang="it-IT" dirty="0">
                <a:ea typeface="+mn-lt"/>
                <a:cs typeface="+mn-lt"/>
              </a:rPr>
              <a:t> and sound source </a:t>
            </a:r>
            <a:r>
              <a:rPr lang="it-IT" dirty="0" err="1">
                <a:ea typeface="+mn-lt"/>
                <a:cs typeface="+mn-lt"/>
              </a:rPr>
              <a:t>localization</a:t>
            </a:r>
            <a:r>
              <a:rPr lang="it-IT" dirty="0">
                <a:ea typeface="+mn-lt"/>
                <a:cs typeface="+mn-lt"/>
              </a:rPr>
              <a:t> on multi-face </a:t>
            </a:r>
            <a:r>
              <a:rPr lang="it-IT" dirty="0" err="1">
                <a:ea typeface="+mn-lt"/>
                <a:cs typeface="+mn-lt"/>
              </a:rPr>
              <a:t>videos</a:t>
            </a:r>
            <a:r>
              <a:rPr lang="it-IT" dirty="0">
                <a:ea typeface="+mn-lt"/>
                <a:cs typeface="+mn-lt"/>
              </a:rPr>
              <a:t>." IJCV (2023).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0843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0CAF-C7CE-0355-89C4-67113D534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48DFE36-EE2E-5DB3-B8EE-46DA51F13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90" y="1448859"/>
            <a:ext cx="11713633" cy="720068"/>
          </a:xfrm>
        </p:spPr>
        <p:txBody>
          <a:bodyPr lIns="91440" tIns="45720" rIns="91440" bIns="45720" anchor="t"/>
          <a:lstStyle/>
          <a:p>
            <a:r>
              <a:rPr lang="it-IT" dirty="0">
                <a:latin typeface="Calibri Light"/>
                <a:cs typeface="Calibri Light"/>
              </a:rPr>
              <a:t>Human </a:t>
            </a:r>
            <a:r>
              <a:rPr lang="it-IT" dirty="0" err="1">
                <a:latin typeface="Calibri Light"/>
                <a:cs typeface="Calibri Light"/>
              </a:rPr>
              <a:t>saliency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is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adopted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as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guidance</a:t>
            </a:r>
            <a:r>
              <a:rPr lang="it-IT" dirty="0">
                <a:latin typeface="Calibri Light"/>
                <a:cs typeface="Calibri Light"/>
              </a:rPr>
              <a:t> to </a:t>
            </a:r>
            <a:r>
              <a:rPr lang="it-IT" dirty="0" err="1">
                <a:latin typeface="Calibri Light"/>
                <a:cs typeface="Calibri Light"/>
              </a:rPr>
              <a:t>manipulate</a:t>
            </a:r>
            <a:r>
              <a:rPr lang="it-IT" dirty="0">
                <a:latin typeface="Calibri Light"/>
                <a:cs typeface="Calibri Light"/>
              </a:rPr>
              <a:t> and </a:t>
            </a:r>
            <a:r>
              <a:rPr lang="it-IT" b="1" dirty="0" err="1">
                <a:latin typeface="Calibri Light"/>
                <a:cs typeface="Calibri Light"/>
              </a:rPr>
              <a:t>enhance</a:t>
            </a:r>
            <a:r>
              <a:rPr lang="it-IT" b="1" dirty="0">
                <a:latin typeface="Calibri Light"/>
                <a:cs typeface="Calibri Light"/>
              </a:rPr>
              <a:t> </a:t>
            </a:r>
            <a:r>
              <a:rPr lang="it-IT" dirty="0">
                <a:latin typeface="Calibri Light"/>
                <a:cs typeface="Calibri Light"/>
              </a:rPr>
              <a:t>images. The </a:t>
            </a:r>
            <a:r>
              <a:rPr lang="it-IT" dirty="0" err="1">
                <a:latin typeface="Calibri Light"/>
                <a:cs typeface="Calibri Light"/>
              </a:rPr>
              <a:t>aim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is</a:t>
            </a:r>
            <a:r>
              <a:rPr lang="it-IT" dirty="0">
                <a:latin typeface="Calibri Light"/>
                <a:cs typeface="Calibri Light"/>
              </a:rPr>
              <a:t> to </a:t>
            </a:r>
            <a:r>
              <a:rPr lang="it-IT" dirty="0" err="1">
                <a:latin typeface="Calibri Light"/>
                <a:cs typeface="Calibri Light"/>
              </a:rPr>
              <a:t>automatically</a:t>
            </a:r>
            <a:r>
              <a:rPr lang="it-IT" dirty="0">
                <a:latin typeface="Calibri Light"/>
                <a:cs typeface="Calibri Light"/>
              </a:rPr>
              <a:t> reduce visual </a:t>
            </a:r>
            <a:r>
              <a:rPr lang="it-IT" dirty="0" err="1">
                <a:latin typeface="Calibri Light"/>
                <a:cs typeface="Calibri Light"/>
              </a:rPr>
              <a:t>distraction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while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increasing</a:t>
            </a:r>
            <a:r>
              <a:rPr lang="it-IT" dirty="0">
                <a:latin typeface="Calibri Light"/>
                <a:cs typeface="Calibri Light"/>
              </a:rPr>
              <a:t> the </a:t>
            </a:r>
            <a:r>
              <a:rPr lang="it-IT" dirty="0" err="1">
                <a:latin typeface="Calibri Light"/>
                <a:cs typeface="Calibri Light"/>
              </a:rPr>
              <a:t>attractiveness</a:t>
            </a:r>
            <a:r>
              <a:rPr lang="it-IT" dirty="0">
                <a:latin typeface="Calibri Light"/>
                <a:cs typeface="Calibri Light"/>
              </a:rPr>
              <a:t> of the </a:t>
            </a:r>
            <a:r>
              <a:rPr lang="it-IT" dirty="0" err="1">
                <a:latin typeface="Calibri Light"/>
                <a:cs typeface="Calibri Light"/>
              </a:rPr>
              <a:t>desired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objects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within</a:t>
            </a:r>
            <a:r>
              <a:rPr lang="it-IT" dirty="0">
                <a:latin typeface="Calibri Light"/>
                <a:cs typeface="Calibri Light"/>
              </a:rPr>
              <a:t> the scene</a:t>
            </a:r>
            <a:endParaRPr lang="it-IT" dirty="0">
              <a:ea typeface="Calibri Light" panose="020F0302020204030204" pitchFamily="34" charset="0"/>
            </a:endParaRPr>
          </a:p>
          <a:p>
            <a:pPr marL="342900" indent="-342900">
              <a:buChar char="•"/>
            </a:pPr>
            <a:endParaRPr lang="it-IT" dirty="0">
              <a:latin typeface="Calibri Light"/>
              <a:cs typeface="Calibri Light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B67DC2C-B830-1A1B-665E-7EC7360C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Applications in AI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FDB1CA-CC2B-CE64-5088-E842597228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B33D642-7F62-E307-1599-C71F0C9E1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Image and video processing</a:t>
            </a:r>
          </a:p>
        </p:txBody>
      </p:sp>
      <p:pic>
        <p:nvPicPr>
          <p:cNvPr id="5" name="Immagine 4" descr="Immagine che contiene testo, schermata, vestiti, persona&#10;&#10;Descrizione generata automaticamente">
            <a:extLst>
              <a:ext uri="{FF2B5EF4-FFF2-40B4-BE49-F238E27FC236}">
                <a16:creationId xmlns:a16="http://schemas.microsoft.com/office/drawing/2014/main" id="{F16708C0-25D2-9BDB-3219-7B25A497F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570" y="2345742"/>
            <a:ext cx="5857046" cy="3350966"/>
          </a:xfrm>
          <a:prstGeom prst="rect">
            <a:avLst/>
          </a:prstGeom>
          <a:ln>
            <a:noFill/>
          </a:ln>
        </p:spPr>
      </p:pic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086CEBFE-3D11-B5A4-E296-EFB88264FF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187" y="5880847"/>
            <a:ext cx="11496889" cy="872669"/>
          </a:xfrm>
        </p:spPr>
        <p:txBody>
          <a:bodyPr lIns="91440" tIns="45720" rIns="91440" bIns="45720" anchor="b"/>
          <a:lstStyle/>
          <a:p>
            <a:endParaRPr lang="it-IT" dirty="0">
              <a:ea typeface="+mn-lt"/>
              <a:cs typeface="+mn-lt"/>
            </a:endParaRPr>
          </a:p>
          <a:p>
            <a:r>
              <a:rPr lang="it-IT" dirty="0">
                <a:ea typeface="+mn-lt"/>
                <a:cs typeface="+mn-lt"/>
              </a:rPr>
              <a:t>Jiang, Lai, et al. "</a:t>
            </a:r>
            <a:r>
              <a:rPr lang="it-IT" dirty="0" err="1">
                <a:ea typeface="+mn-lt"/>
                <a:cs typeface="+mn-lt"/>
              </a:rPr>
              <a:t>Saliency-guided</a:t>
            </a:r>
            <a:r>
              <a:rPr lang="it-IT" dirty="0">
                <a:ea typeface="+mn-lt"/>
                <a:cs typeface="+mn-lt"/>
              </a:rPr>
              <a:t> image </a:t>
            </a:r>
            <a:r>
              <a:rPr lang="it-IT" dirty="0" err="1">
                <a:ea typeface="+mn-lt"/>
                <a:cs typeface="+mn-lt"/>
              </a:rPr>
              <a:t>translation</a:t>
            </a:r>
            <a:r>
              <a:rPr lang="it-IT" dirty="0">
                <a:ea typeface="+mn-lt"/>
                <a:cs typeface="+mn-lt"/>
              </a:rPr>
              <a:t>." </a:t>
            </a:r>
            <a:r>
              <a:rPr lang="it-IT" dirty="0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the IEEE/CVF CVPR. 2021.</a:t>
            </a:r>
          </a:p>
          <a:p>
            <a:r>
              <a:rPr lang="it-IT" dirty="0" err="1">
                <a:ea typeface="+mn-lt"/>
                <a:cs typeface="+mn-lt"/>
              </a:rPr>
              <a:t>Aberman</a:t>
            </a:r>
            <a:r>
              <a:rPr lang="it-IT" dirty="0">
                <a:ea typeface="+mn-lt"/>
                <a:cs typeface="+mn-lt"/>
              </a:rPr>
              <a:t>, </a:t>
            </a:r>
            <a:r>
              <a:rPr lang="it-IT" dirty="0" err="1">
                <a:ea typeface="+mn-lt"/>
                <a:cs typeface="+mn-lt"/>
              </a:rPr>
              <a:t>Kfir</a:t>
            </a:r>
            <a:r>
              <a:rPr lang="it-IT" dirty="0">
                <a:ea typeface="+mn-lt"/>
                <a:cs typeface="+mn-lt"/>
              </a:rPr>
              <a:t>, et al. "Deep </a:t>
            </a:r>
            <a:r>
              <a:rPr lang="it-IT" dirty="0" err="1">
                <a:ea typeface="+mn-lt"/>
                <a:cs typeface="+mn-lt"/>
              </a:rPr>
              <a:t>saliency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prior</a:t>
            </a:r>
            <a:r>
              <a:rPr lang="it-IT" dirty="0">
                <a:ea typeface="+mn-lt"/>
                <a:cs typeface="+mn-lt"/>
              </a:rPr>
              <a:t> for </a:t>
            </a:r>
            <a:r>
              <a:rPr lang="it-IT" dirty="0" err="1">
                <a:ea typeface="+mn-lt"/>
                <a:cs typeface="+mn-lt"/>
              </a:rPr>
              <a:t>reducing</a:t>
            </a:r>
            <a:r>
              <a:rPr lang="it-IT" dirty="0">
                <a:ea typeface="+mn-lt"/>
                <a:cs typeface="+mn-lt"/>
              </a:rPr>
              <a:t> visual </a:t>
            </a:r>
            <a:r>
              <a:rPr lang="it-IT" dirty="0" err="1">
                <a:ea typeface="+mn-lt"/>
                <a:cs typeface="+mn-lt"/>
              </a:rPr>
              <a:t>distraction</a:t>
            </a:r>
            <a:r>
              <a:rPr lang="it-IT" dirty="0">
                <a:ea typeface="+mn-lt"/>
                <a:cs typeface="+mn-lt"/>
              </a:rPr>
              <a:t>." </a:t>
            </a:r>
            <a:r>
              <a:rPr lang="it-IT" dirty="0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the IEEE/CVF CVPR. 2022.</a:t>
            </a:r>
            <a:endParaRPr lang="it-IT">
              <a:ea typeface="Calibri"/>
              <a:cs typeface="Calibri"/>
            </a:endParaRPr>
          </a:p>
          <a:p>
            <a:r>
              <a:rPr lang="it-IT" dirty="0" err="1">
                <a:ea typeface="+mn-lt"/>
                <a:cs typeface="+mn-lt"/>
              </a:rPr>
              <a:t>Miangoleh</a:t>
            </a:r>
            <a:r>
              <a:rPr lang="it-IT" dirty="0">
                <a:ea typeface="+mn-lt"/>
                <a:cs typeface="+mn-lt"/>
              </a:rPr>
              <a:t>, S. Mahdi H., et al. "</a:t>
            </a:r>
            <a:r>
              <a:rPr lang="it-IT" dirty="0" err="1">
                <a:ea typeface="+mn-lt"/>
                <a:cs typeface="+mn-lt"/>
              </a:rPr>
              <a:t>Realistic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saliency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guided</a:t>
            </a:r>
            <a:r>
              <a:rPr lang="it-IT" dirty="0">
                <a:ea typeface="+mn-lt"/>
                <a:cs typeface="+mn-lt"/>
              </a:rPr>
              <a:t> image </a:t>
            </a:r>
            <a:r>
              <a:rPr lang="it-IT" dirty="0" err="1">
                <a:ea typeface="+mn-lt"/>
                <a:cs typeface="+mn-lt"/>
              </a:rPr>
              <a:t>enhancement</a:t>
            </a:r>
            <a:r>
              <a:rPr lang="it-IT" dirty="0">
                <a:ea typeface="+mn-lt"/>
                <a:cs typeface="+mn-lt"/>
              </a:rPr>
              <a:t>." </a:t>
            </a:r>
            <a:r>
              <a:rPr lang="it-IT" dirty="0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the IEEE/CVF CVPR. 2023.</a:t>
            </a:r>
          </a:p>
        </p:txBody>
      </p:sp>
    </p:spTree>
    <p:extLst>
      <p:ext uri="{BB962C8B-B14F-4D97-AF65-F5344CB8AC3E}">
        <p14:creationId xmlns:p14="http://schemas.microsoft.com/office/powerpoint/2010/main" val="2049199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0CAF-C7CE-0355-89C4-67113D534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48DFE36-EE2E-5DB3-B8EE-46DA51F13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90" y="1448859"/>
            <a:ext cx="11713633" cy="720068"/>
          </a:xfrm>
        </p:spPr>
        <p:txBody>
          <a:bodyPr lIns="91440" tIns="45720" rIns="91440" bIns="45720" anchor="t"/>
          <a:lstStyle/>
          <a:p>
            <a:r>
              <a:rPr lang="it-IT" dirty="0">
                <a:latin typeface="Calibri Light"/>
                <a:cs typeface="Calibri Light"/>
              </a:rPr>
              <a:t>Visual </a:t>
            </a:r>
            <a:r>
              <a:rPr lang="it-IT" dirty="0" err="1">
                <a:latin typeface="Calibri Light"/>
                <a:cs typeface="Calibri Light"/>
              </a:rPr>
              <a:t>attention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allocation</a:t>
            </a:r>
            <a:r>
              <a:rPr lang="it-IT" dirty="0">
                <a:latin typeface="Calibri Light"/>
                <a:cs typeface="Calibri Light"/>
              </a:rPr>
              <a:t> in graphic designs can be </a:t>
            </a:r>
            <a:r>
              <a:rPr lang="it-IT" dirty="0" err="1">
                <a:latin typeface="Calibri Light"/>
                <a:cs typeface="Calibri Light"/>
              </a:rPr>
              <a:t>interpreted</a:t>
            </a:r>
            <a:r>
              <a:rPr lang="it-IT" dirty="0">
                <a:latin typeface="Calibri Light"/>
                <a:cs typeface="Calibri Light"/>
              </a:rPr>
              <a:t> </a:t>
            </a:r>
            <a:r>
              <a:rPr lang="it-IT" dirty="0" err="1">
                <a:latin typeface="Calibri Light"/>
                <a:cs typeface="Calibri Light"/>
              </a:rPr>
              <a:t>as</a:t>
            </a:r>
            <a:r>
              <a:rPr lang="it-IT" dirty="0">
                <a:latin typeface="Calibri Light"/>
                <a:cs typeface="Calibri Light"/>
              </a:rPr>
              <a:t> a proxy for the </a:t>
            </a:r>
            <a:r>
              <a:rPr lang="it-IT" dirty="0" err="1">
                <a:latin typeface="Calibri Light"/>
                <a:cs typeface="Calibri Light"/>
              </a:rPr>
              <a:t>perceived</a:t>
            </a:r>
            <a:r>
              <a:rPr lang="it-IT" dirty="0">
                <a:latin typeface="Calibri Light"/>
                <a:cs typeface="Calibri Light"/>
              </a:rPr>
              <a:t> relative </a:t>
            </a:r>
            <a:r>
              <a:rPr lang="it-IT" b="1" dirty="0" err="1">
                <a:latin typeface="Calibri Light"/>
                <a:cs typeface="Calibri Light"/>
              </a:rPr>
              <a:t>importance</a:t>
            </a:r>
            <a:r>
              <a:rPr lang="it-IT" b="1" dirty="0">
                <a:latin typeface="Calibri Light"/>
                <a:cs typeface="Calibri Light"/>
              </a:rPr>
              <a:t> </a:t>
            </a:r>
            <a:r>
              <a:rPr lang="it-IT" dirty="0">
                <a:latin typeface="Calibri Light"/>
                <a:cs typeface="Calibri Light"/>
              </a:rPr>
              <a:t>of design </a:t>
            </a:r>
            <a:r>
              <a:rPr lang="it-IT" dirty="0" err="1">
                <a:latin typeface="Calibri Light"/>
                <a:cs typeface="Calibri Light"/>
              </a:rPr>
              <a:t>elements</a:t>
            </a:r>
            <a:r>
              <a:rPr lang="it-IT" dirty="0">
                <a:latin typeface="Calibri Light"/>
                <a:cs typeface="Calibri Light"/>
              </a:rPr>
              <a:t>.</a:t>
            </a:r>
            <a:endParaRPr lang="it-IT">
              <a:ea typeface="Calibri Light" panose="020F0302020204030204" pitchFamily="34" charset="0"/>
            </a:endParaRPr>
          </a:p>
          <a:p>
            <a:pPr marL="342900" indent="-342900">
              <a:buChar char="•"/>
            </a:pPr>
            <a:endParaRPr lang="it-IT" dirty="0">
              <a:latin typeface="Calibri Light"/>
              <a:cs typeface="Calibri Light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B67DC2C-B830-1A1B-665E-7EC7360C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Applications in AI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FDB1CA-CC2B-CE64-5088-E842597228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2D2B3B-882E-40F3-A32F-6DD516915044}" type="slidenum">
              <a:rPr lang="en-US" smtClean="0">
                <a:solidFill>
                  <a:srgbClr val="C0504D"/>
                </a:solidFill>
                <a:latin typeface="Arial" pitchFamily="34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>
              <a:solidFill>
                <a:srgbClr val="C0504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B33D642-7F62-E307-1599-C71F0C9E1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Image and video processing</a:t>
            </a:r>
          </a:p>
        </p:txBody>
      </p:sp>
      <p:pic>
        <p:nvPicPr>
          <p:cNvPr id="2" name="Immagine 1" descr="Immagine che contiene testo, schermata, diagramma, Blu elettrico&#10;&#10;Descrizione generata automaticamente">
            <a:extLst>
              <a:ext uri="{FF2B5EF4-FFF2-40B4-BE49-F238E27FC236}">
                <a16:creationId xmlns:a16="http://schemas.microsoft.com/office/drawing/2014/main" id="{44C3D67A-FBA2-AFD3-616B-BFC25AA70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90661"/>
            <a:ext cx="6098291" cy="3491576"/>
          </a:xfrm>
          <a:prstGeom prst="rect">
            <a:avLst/>
          </a:prstGeom>
          <a:ln>
            <a:noFill/>
          </a:ln>
        </p:spPr>
      </p:pic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26C1613D-EAA0-DA6B-70E3-7D5E71765AE5}"/>
              </a:ext>
            </a:extLst>
          </p:cNvPr>
          <p:cNvSpPr txBox="1">
            <a:spLocks/>
          </p:cNvSpPr>
          <p:nvPr/>
        </p:nvSpPr>
        <p:spPr>
          <a:xfrm>
            <a:off x="239187" y="5880847"/>
            <a:ext cx="11496889" cy="872669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180975" indent="-180975" algn="l" defTabSz="685800" rtl="0" eaLnBrk="1" latinLnBrk="0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defRPr sz="1300" b="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indent="-342900" algn="l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rgbClr val="262626"/>
              </a:solidFill>
              <a:ea typeface="+mn-lt"/>
              <a:cs typeface="+mn-lt"/>
            </a:endParaRPr>
          </a:p>
          <a:p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Leiva, Luis A., et al. "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Understanding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visual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saliency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in mobile user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interfaces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."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Proceedings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 of ACM </a:t>
            </a:r>
            <a:r>
              <a:rPr lang="it-IT" dirty="0" err="1">
                <a:solidFill>
                  <a:srgbClr val="262626"/>
                </a:solidFill>
                <a:ea typeface="+mn-lt"/>
                <a:cs typeface="+mn-lt"/>
              </a:rPr>
              <a:t>MobileHCI</a:t>
            </a:r>
            <a:r>
              <a:rPr lang="it-IT" dirty="0">
                <a:solidFill>
                  <a:srgbClr val="262626"/>
                </a:solidFill>
                <a:ea typeface="+mn-lt"/>
                <a:cs typeface="+mn-lt"/>
              </a:rPr>
              <a:t>, 2020.</a:t>
            </a:r>
          </a:p>
          <a:p>
            <a:r>
              <a:rPr lang="it-IT" dirty="0">
                <a:ea typeface="+mn-lt"/>
                <a:cs typeface="+mn-lt"/>
              </a:rPr>
              <a:t>Fosco, Camilo, et al. "</a:t>
            </a:r>
            <a:r>
              <a:rPr lang="it-IT" dirty="0" err="1">
                <a:ea typeface="+mn-lt"/>
                <a:cs typeface="+mn-lt"/>
              </a:rPr>
              <a:t>Predicting</a:t>
            </a:r>
            <a:r>
              <a:rPr lang="it-IT" dirty="0">
                <a:ea typeface="+mn-lt"/>
                <a:cs typeface="+mn-lt"/>
              </a:rPr>
              <a:t> visual </a:t>
            </a:r>
            <a:r>
              <a:rPr lang="it-IT" dirty="0" err="1">
                <a:ea typeface="+mn-lt"/>
                <a:cs typeface="+mn-lt"/>
              </a:rPr>
              <a:t>importance</a:t>
            </a:r>
            <a:r>
              <a:rPr lang="it-IT" dirty="0">
                <a:ea typeface="+mn-lt"/>
                <a:cs typeface="+mn-lt"/>
              </a:rPr>
              <a:t> </a:t>
            </a:r>
            <a:r>
              <a:rPr lang="it-IT" dirty="0" err="1">
                <a:ea typeface="+mn-lt"/>
                <a:cs typeface="+mn-lt"/>
              </a:rPr>
              <a:t>across</a:t>
            </a:r>
            <a:r>
              <a:rPr lang="it-IT" dirty="0">
                <a:ea typeface="+mn-lt"/>
                <a:cs typeface="+mn-lt"/>
              </a:rPr>
              <a:t> graphic design </a:t>
            </a:r>
            <a:r>
              <a:rPr lang="it-IT" dirty="0" err="1">
                <a:ea typeface="+mn-lt"/>
                <a:cs typeface="+mn-lt"/>
              </a:rPr>
              <a:t>types</a:t>
            </a:r>
            <a:r>
              <a:rPr lang="it-IT" dirty="0">
                <a:ea typeface="+mn-lt"/>
                <a:cs typeface="+mn-lt"/>
              </a:rPr>
              <a:t>." </a:t>
            </a:r>
            <a:r>
              <a:rPr lang="it-IT" dirty="0" err="1">
                <a:ea typeface="+mn-lt"/>
                <a:cs typeface="+mn-lt"/>
              </a:rPr>
              <a:t>Proceedings</a:t>
            </a:r>
            <a:r>
              <a:rPr lang="it-IT" dirty="0">
                <a:ea typeface="+mn-lt"/>
                <a:cs typeface="+mn-lt"/>
              </a:rPr>
              <a:t> of ACM UIST. 2020.</a:t>
            </a:r>
          </a:p>
        </p:txBody>
      </p:sp>
    </p:spTree>
    <p:extLst>
      <p:ext uri="{BB962C8B-B14F-4D97-AF65-F5344CB8AC3E}">
        <p14:creationId xmlns:p14="http://schemas.microsoft.com/office/powerpoint/2010/main" val="31137018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_AImageLab_16-9">
  <a:themeElements>
    <a:clrScheme name="Personalizzato 4">
      <a:dk1>
        <a:sysClr val="windowText" lastClr="000000"/>
      </a:dk1>
      <a:lt1>
        <a:sysClr val="window" lastClr="FFFFFF"/>
      </a:lt1>
      <a:dk2>
        <a:srgbClr val="C00000"/>
      </a:dk2>
      <a:lt2>
        <a:srgbClr val="EEECE1"/>
      </a:lt2>
      <a:accent1>
        <a:srgbClr val="4F81BD"/>
      </a:accent1>
      <a:accent2>
        <a:srgbClr val="C0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senzial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>
    <a:txDef>
      <a:spPr>
        <a:noFill/>
        <a:ln w="9525">
          <a:noFill/>
          <a:miter lim="800000"/>
          <a:headEnd/>
          <a:tailEnd/>
        </a:ln>
      </a:spPr>
      <a:bodyPr wrap="square" anchor="ctr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AImageLab_16-9" id="{931D7F32-0222-4B07-98D0-2797001ABF8F}" vid="{457B124D-5B62-4571-B186-E5AC8D822F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6E0C9303270DF44A35B5A609E8C3113" ma:contentTypeVersion="6" ma:contentTypeDescription="Creare un nuovo documento." ma:contentTypeScope="" ma:versionID="984e9d5aed3f0f3d8184511581a95c9d">
  <xsd:schema xmlns:xsd="http://www.w3.org/2001/XMLSchema" xmlns:xs="http://www.w3.org/2001/XMLSchema" xmlns:p="http://schemas.microsoft.com/office/2006/metadata/properties" xmlns:ns3="fce8da39-5a00-418d-aa43-b95c6eb28968" targetNamespace="http://schemas.microsoft.com/office/2006/metadata/properties" ma:root="true" ma:fieldsID="301dc0476d13a985d31c46748936e2f4" ns3:_="">
    <xsd:import namespace="fce8da39-5a00-418d-aa43-b95c6eb2896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_activity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8da39-5a00-418d-aa43-b95c6eb289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ce8da39-5a00-418d-aa43-b95c6eb2896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C90EF8-8AB9-47CD-AE44-BC413CF87E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e8da39-5a00-418d-aa43-b95c6eb289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5BD7ED-BCF4-4E13-88A8-479794D2F630}">
  <ds:schemaRefs>
    <ds:schemaRef ds:uri="http://schemas.openxmlformats.org/package/2006/metadata/core-properties"/>
    <ds:schemaRef ds:uri="http://schemas.microsoft.com/office/2006/documentManagement/types"/>
    <ds:schemaRef ds:uri="fce8da39-5a00-418d-aa43-b95c6eb28968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AF1CDF0-B260-4A08-A48F-BFC0C2A902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Tema_AImageLab_16-9</Template>
  <TotalTime>0</TotalTime>
  <Words>1458</Words>
  <Application>Microsoft Macintosh PowerPoint</Application>
  <PresentationFormat>Widescreen</PresentationFormat>
  <Paragraphs>109</Paragraphs>
  <Slides>17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Aptos Serif</vt:lpstr>
      <vt:lpstr>Arial</vt:lpstr>
      <vt:lpstr>Calibri</vt:lpstr>
      <vt:lpstr>Calibri Light</vt:lpstr>
      <vt:lpstr>Times New Roman</vt:lpstr>
      <vt:lpstr>Tema_AImageLab_16-9</vt:lpstr>
      <vt:lpstr>Presentazione standard di PowerPoint</vt:lpstr>
      <vt:lpstr>Introduction</vt:lpstr>
      <vt:lpstr>Introduction</vt:lpstr>
      <vt:lpstr>Human Attention Modelling</vt:lpstr>
      <vt:lpstr>Human Attention Modelling</vt:lpstr>
      <vt:lpstr>Overview</vt:lpstr>
      <vt:lpstr>Applications in AI</vt:lpstr>
      <vt:lpstr>Applications in AI</vt:lpstr>
      <vt:lpstr>Applications in AI</vt:lpstr>
      <vt:lpstr>Applications in AI</vt:lpstr>
      <vt:lpstr>Applications in AI</vt:lpstr>
      <vt:lpstr>Domain-specific applications</vt:lpstr>
      <vt:lpstr>Domain-specific applications</vt:lpstr>
      <vt:lpstr>Domain-specific applications</vt:lpstr>
      <vt:lpstr>Challenges</vt:lpstr>
      <vt:lpstr>Future directions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Vittorio CUCULO</dc:creator>
  <cp:lastModifiedBy>GIUSEPPE CARTELLA</cp:lastModifiedBy>
  <cp:revision>661</cp:revision>
  <dcterms:created xsi:type="dcterms:W3CDTF">2024-07-31T08:39:30Z</dcterms:created>
  <dcterms:modified xsi:type="dcterms:W3CDTF">2025-07-31T21:24:45Z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0x01010036E0C9303270DF44A35B5A609E8C3113</vt:lpwstr>
  </property>
</Properties>
</file>